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99" r:id="rId2"/>
    <p:sldId id="300" r:id="rId3"/>
    <p:sldId id="301" r:id="rId4"/>
    <p:sldId id="302" r:id="rId5"/>
    <p:sldId id="394" r:id="rId6"/>
    <p:sldId id="303" r:id="rId7"/>
    <p:sldId id="395" r:id="rId8"/>
    <p:sldId id="305" r:id="rId9"/>
    <p:sldId id="396" r:id="rId10"/>
    <p:sldId id="397" r:id="rId11"/>
    <p:sldId id="306" r:id="rId12"/>
    <p:sldId id="309" r:id="rId13"/>
    <p:sldId id="308" r:id="rId14"/>
    <p:sldId id="311" r:id="rId15"/>
    <p:sldId id="387" r:id="rId16"/>
    <p:sldId id="389" r:id="rId17"/>
    <p:sldId id="312" r:id="rId18"/>
    <p:sldId id="313" r:id="rId19"/>
    <p:sldId id="314" r:id="rId20"/>
    <p:sldId id="315" r:id="rId21"/>
    <p:sldId id="401" r:id="rId22"/>
    <p:sldId id="402" r:id="rId23"/>
    <p:sldId id="317" r:id="rId24"/>
    <p:sldId id="319" r:id="rId25"/>
    <p:sldId id="320" r:id="rId26"/>
    <p:sldId id="391" r:id="rId27"/>
    <p:sldId id="392" r:id="rId28"/>
    <p:sldId id="310" r:id="rId29"/>
    <p:sldId id="321" r:id="rId30"/>
    <p:sldId id="323" r:id="rId31"/>
    <p:sldId id="324" r:id="rId32"/>
    <p:sldId id="325" r:id="rId33"/>
    <p:sldId id="326" r:id="rId34"/>
    <p:sldId id="327" r:id="rId35"/>
    <p:sldId id="328" r:id="rId36"/>
    <p:sldId id="329" r:id="rId37"/>
    <p:sldId id="330" r:id="rId38"/>
    <p:sldId id="331" r:id="rId39"/>
    <p:sldId id="332" r:id="rId40"/>
    <p:sldId id="333" r:id="rId41"/>
    <p:sldId id="334" r:id="rId42"/>
    <p:sldId id="335" r:id="rId43"/>
    <p:sldId id="398" r:id="rId44"/>
    <p:sldId id="400" r:id="rId45"/>
    <p:sldId id="336" r:id="rId46"/>
    <p:sldId id="337" r:id="rId47"/>
    <p:sldId id="345" r:id="rId48"/>
    <p:sldId id="385" r:id="rId49"/>
    <p:sldId id="338" r:id="rId50"/>
    <p:sldId id="342" r:id="rId51"/>
    <p:sldId id="393" r:id="rId52"/>
    <p:sldId id="343" r:id="rId53"/>
    <p:sldId id="344" r:id="rId54"/>
    <p:sldId id="358" r:id="rId55"/>
    <p:sldId id="346" r:id="rId56"/>
    <p:sldId id="347" r:id="rId57"/>
    <p:sldId id="350" r:id="rId58"/>
    <p:sldId id="351" r:id="rId59"/>
    <p:sldId id="352" r:id="rId60"/>
    <p:sldId id="353" r:id="rId61"/>
    <p:sldId id="355" r:id="rId62"/>
    <p:sldId id="356" r:id="rId63"/>
    <p:sldId id="357" r:id="rId64"/>
    <p:sldId id="359" r:id="rId65"/>
    <p:sldId id="360" r:id="rId66"/>
    <p:sldId id="361" r:id="rId67"/>
    <p:sldId id="362" r:id="rId68"/>
    <p:sldId id="363" r:id="rId69"/>
    <p:sldId id="364" r:id="rId70"/>
    <p:sldId id="365" r:id="rId71"/>
    <p:sldId id="366" r:id="rId72"/>
    <p:sldId id="367"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F29A1A-BC43-6C0E-B2B8-5A96ED1F2B53}" name="Fokkema, M. (Marjolein)" initials="F(" userId="S::fokkemam@vuw.leidenuniv.nl::23ab26a2-0ddf-434b-a820-a8a9443d5f4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754C"/>
    <a:srgbClr val="808080"/>
    <a:srgbClr val="8592BD"/>
    <a:srgbClr val="AE2C18"/>
    <a:srgbClr val="0072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DF26D0-CB05-9DE5-4B6F-E3E4670E3B76}" v="17" dt="2024-07-29T15:55:12.3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33"/>
    <p:restoredTop sz="94648"/>
  </p:normalViewPr>
  <p:slideViewPr>
    <p:cSldViewPr snapToGrid="0">
      <p:cViewPr varScale="1">
        <p:scale>
          <a:sx n="78" d="100"/>
          <a:sy n="78" d="100"/>
        </p:scale>
        <p:origin x="475"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kkema, M. (Marjolein)" userId="S::fokkemam@vuw.leidenuniv.nl::23ab26a2-0ddf-434b-a820-a8a9443d5f4b" providerId="AD" clId="Web-{54DF26D0-CB05-9DE5-4B6F-E3E4670E3B76}"/>
    <pc:docChg chg="mod modSld">
      <pc:chgData name="Fokkema, M. (Marjolein)" userId="S::fokkemam@vuw.leidenuniv.nl::23ab26a2-0ddf-434b-a820-a8a9443d5f4b" providerId="AD" clId="Web-{54DF26D0-CB05-9DE5-4B6F-E3E4670E3B76}" dt="2024-07-29T15:55:12.390" v="14"/>
      <pc:docMkLst>
        <pc:docMk/>
      </pc:docMkLst>
      <pc:sldChg chg="modSp">
        <pc:chgData name="Fokkema, M. (Marjolein)" userId="S::fokkemam@vuw.leidenuniv.nl::23ab26a2-0ddf-434b-a820-a8a9443d5f4b" providerId="AD" clId="Web-{54DF26D0-CB05-9DE5-4B6F-E3E4670E3B76}" dt="2024-07-29T15:30:16.731" v="2" actId="20577"/>
        <pc:sldMkLst>
          <pc:docMk/>
          <pc:sldMk cId="1720433562" sldId="312"/>
        </pc:sldMkLst>
        <pc:spChg chg="mod">
          <ac:chgData name="Fokkema, M. (Marjolein)" userId="S::fokkemam@vuw.leidenuniv.nl::23ab26a2-0ddf-434b-a820-a8a9443d5f4b" providerId="AD" clId="Web-{54DF26D0-CB05-9DE5-4B6F-E3E4670E3B76}" dt="2024-07-29T15:30:16.731" v="2" actId="20577"/>
          <ac:spMkLst>
            <pc:docMk/>
            <pc:sldMk cId="1720433562" sldId="312"/>
            <ac:spMk id="3" creationId="{84F1F198-E144-31FF-A8A5-050A46633B44}"/>
          </ac:spMkLst>
        </pc:spChg>
      </pc:sldChg>
      <pc:sldChg chg="modSp">
        <pc:chgData name="Fokkema, M. (Marjolein)" userId="S::fokkemam@vuw.leidenuniv.nl::23ab26a2-0ddf-434b-a820-a8a9443d5f4b" providerId="AD" clId="Web-{54DF26D0-CB05-9DE5-4B6F-E3E4670E3B76}" dt="2024-07-29T15:33:07.659" v="4" actId="20577"/>
        <pc:sldMkLst>
          <pc:docMk/>
          <pc:sldMk cId="2588374388" sldId="320"/>
        </pc:sldMkLst>
        <pc:spChg chg="mod">
          <ac:chgData name="Fokkema, M. (Marjolein)" userId="S::fokkemam@vuw.leidenuniv.nl::23ab26a2-0ddf-434b-a820-a8a9443d5f4b" providerId="AD" clId="Web-{54DF26D0-CB05-9DE5-4B6F-E3E4670E3B76}" dt="2024-07-29T15:33:07.659" v="4" actId="20577"/>
          <ac:spMkLst>
            <pc:docMk/>
            <pc:sldMk cId="2588374388" sldId="320"/>
            <ac:spMk id="7" creationId="{700D823F-6BDD-DD44-36AD-91F0266B399E}"/>
          </ac:spMkLst>
        </pc:spChg>
      </pc:sldChg>
      <pc:sldChg chg="modSp">
        <pc:chgData name="Fokkema, M. (Marjolein)" userId="S::fokkemam@vuw.leidenuniv.nl::23ab26a2-0ddf-434b-a820-a8a9443d5f4b" providerId="AD" clId="Web-{54DF26D0-CB05-9DE5-4B6F-E3E4670E3B76}" dt="2024-07-29T15:43:04.168" v="6" actId="1076"/>
        <pc:sldMkLst>
          <pc:docMk/>
          <pc:sldMk cId="4158621396" sldId="333"/>
        </pc:sldMkLst>
        <pc:spChg chg="mod">
          <ac:chgData name="Fokkema, M. (Marjolein)" userId="S::fokkemam@vuw.leidenuniv.nl::23ab26a2-0ddf-434b-a820-a8a9443d5f4b" providerId="AD" clId="Web-{54DF26D0-CB05-9DE5-4B6F-E3E4670E3B76}" dt="2024-07-29T15:43:04.168" v="6" actId="1076"/>
          <ac:spMkLst>
            <pc:docMk/>
            <pc:sldMk cId="4158621396" sldId="333"/>
            <ac:spMk id="3" creationId="{6412AD58-B0B6-6448-FB1D-289900CAD1AD}"/>
          </ac:spMkLst>
        </pc:spChg>
      </pc:sldChg>
      <pc:sldChg chg="addCm">
        <pc:chgData name="Fokkema, M. (Marjolein)" userId="S::fokkemam@vuw.leidenuniv.nl::23ab26a2-0ddf-434b-a820-a8a9443d5f4b" providerId="AD" clId="Web-{54DF26D0-CB05-9DE5-4B6F-E3E4670E3B76}" dt="2024-07-29T15:48:38.140" v="11"/>
        <pc:sldMkLst>
          <pc:docMk/>
          <pc:sldMk cId="2302706220" sldId="334"/>
        </pc:sldMkLst>
        <pc:extLst>
          <p:ext xmlns:p="http://schemas.openxmlformats.org/presentationml/2006/main" uri="{D6D511B9-2390-475A-947B-AFAB55BFBCF1}">
            <pc226:cmChg xmlns:pc226="http://schemas.microsoft.com/office/powerpoint/2022/06/main/command" chg="add">
              <pc226:chgData name="Fokkema, M. (Marjolein)" userId="S::fokkemam@vuw.leidenuniv.nl::23ab26a2-0ddf-434b-a820-a8a9443d5f4b" providerId="AD" clId="Web-{54DF26D0-CB05-9DE5-4B6F-E3E4670E3B76}" dt="2024-07-29T15:48:38.140" v="11"/>
              <pc2:cmMkLst xmlns:pc2="http://schemas.microsoft.com/office/powerpoint/2019/9/main/command">
                <pc:docMk/>
                <pc:sldMk cId="2302706220" sldId="334"/>
                <pc2:cmMk id="{58036457-3B18-4746-8215-BFE55812BA03}"/>
              </pc2:cmMkLst>
            </pc226:cmChg>
          </p:ext>
        </pc:extLst>
      </pc:sldChg>
      <pc:sldChg chg="modSp addCm">
        <pc:chgData name="Fokkema, M. (Marjolein)" userId="S::fokkemam@vuw.leidenuniv.nl::23ab26a2-0ddf-434b-a820-a8a9443d5f4b" providerId="AD" clId="Web-{54DF26D0-CB05-9DE5-4B6F-E3E4670E3B76}" dt="2024-07-29T15:48:12.045" v="10" actId="20577"/>
        <pc:sldMkLst>
          <pc:docMk/>
          <pc:sldMk cId="1253398157" sldId="336"/>
        </pc:sldMkLst>
        <pc:spChg chg="mod">
          <ac:chgData name="Fokkema, M. (Marjolein)" userId="S::fokkemam@vuw.leidenuniv.nl::23ab26a2-0ddf-434b-a820-a8a9443d5f4b" providerId="AD" clId="Web-{54DF26D0-CB05-9DE5-4B6F-E3E4670E3B76}" dt="2024-07-29T15:48:12.045" v="10" actId="20577"/>
          <ac:spMkLst>
            <pc:docMk/>
            <pc:sldMk cId="1253398157" sldId="336"/>
            <ac:spMk id="3" creationId="{1CD43C90-80AC-FDDD-2F02-1A4E966CA6F2}"/>
          </ac:spMkLst>
        </pc:spChg>
        <pc:extLst>
          <p:ext xmlns:p="http://schemas.openxmlformats.org/presentationml/2006/main" uri="{D6D511B9-2390-475A-947B-AFAB55BFBCF1}">
            <pc226:cmChg xmlns:pc226="http://schemas.microsoft.com/office/powerpoint/2022/06/main/command" chg="add">
              <pc226:chgData name="Fokkema, M. (Marjolein)" userId="S::fokkemam@vuw.leidenuniv.nl::23ab26a2-0ddf-434b-a820-a8a9443d5f4b" providerId="AD" clId="Web-{54DF26D0-CB05-9DE5-4B6F-E3E4670E3B76}" dt="2024-07-29T15:48:07.451" v="9"/>
              <pc2:cmMkLst xmlns:pc2="http://schemas.microsoft.com/office/powerpoint/2019/9/main/command">
                <pc:docMk/>
                <pc:sldMk cId="1253398157" sldId="336"/>
                <pc2:cmMk id="{5A2D23C3-E4EF-4BB2-95B9-B4327DE481DB}"/>
              </pc2:cmMkLst>
            </pc226:cmChg>
          </p:ext>
        </pc:extLst>
      </pc:sldChg>
      <pc:sldChg chg="modSp">
        <pc:chgData name="Fokkema, M. (Marjolein)" userId="S::fokkemam@vuw.leidenuniv.nl::23ab26a2-0ddf-434b-a820-a8a9443d5f4b" providerId="AD" clId="Web-{54DF26D0-CB05-9DE5-4B6F-E3E4670E3B76}" dt="2024-07-29T15:48:53.984" v="13" actId="20577"/>
        <pc:sldMkLst>
          <pc:docMk/>
          <pc:sldMk cId="268837516" sldId="337"/>
        </pc:sldMkLst>
        <pc:spChg chg="mod">
          <ac:chgData name="Fokkema, M. (Marjolein)" userId="S::fokkemam@vuw.leidenuniv.nl::23ab26a2-0ddf-434b-a820-a8a9443d5f4b" providerId="AD" clId="Web-{54DF26D0-CB05-9DE5-4B6F-E3E4670E3B76}" dt="2024-07-29T15:48:53.984" v="13" actId="20577"/>
          <ac:spMkLst>
            <pc:docMk/>
            <pc:sldMk cId="268837516" sldId="337"/>
            <ac:spMk id="3" creationId="{1CD43C90-80AC-FDDD-2F02-1A4E966CA6F2}"/>
          </ac:spMkLst>
        </pc:spChg>
      </pc:sldChg>
      <pc:sldChg chg="addCm">
        <pc:chgData name="Fokkema, M. (Marjolein)" userId="S::fokkemam@vuw.leidenuniv.nl::23ab26a2-0ddf-434b-a820-a8a9443d5f4b" providerId="AD" clId="Web-{54DF26D0-CB05-9DE5-4B6F-E3E4670E3B76}" dt="2024-07-29T15:55:12.390" v="14"/>
        <pc:sldMkLst>
          <pc:docMk/>
          <pc:sldMk cId="4171482238" sldId="378"/>
        </pc:sldMkLst>
        <pc:extLst>
          <p:ext xmlns:p="http://schemas.openxmlformats.org/presentationml/2006/main" uri="{D6D511B9-2390-475A-947B-AFAB55BFBCF1}">
            <pc226:cmChg xmlns:pc226="http://schemas.microsoft.com/office/powerpoint/2022/06/main/command" chg="add">
              <pc226:chgData name="Fokkema, M. (Marjolein)" userId="S::fokkemam@vuw.leidenuniv.nl::23ab26a2-0ddf-434b-a820-a8a9443d5f4b" providerId="AD" clId="Web-{54DF26D0-CB05-9DE5-4B6F-E3E4670E3B76}" dt="2024-07-29T15:55:12.390" v="14"/>
              <pc2:cmMkLst xmlns:pc2="http://schemas.microsoft.com/office/powerpoint/2019/9/main/command">
                <pc:docMk/>
                <pc:sldMk cId="4171482238" sldId="378"/>
                <pc2:cmMk id="{F58EF33C-3BB4-405F-98C9-7A32769C5A90}"/>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832FD7-9243-7A4E-8ED4-1500D6C910A8}" type="datetimeFigureOut">
              <a:rPr lang="en-US" smtClean="0"/>
              <a:t>9/2/2024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D9EFC-05FF-604D-8853-54F12C28ECCA}" type="slidenum">
              <a:rPr lang="en-US" smtClean="0"/>
              <a:t>‹nr.›</a:t>
            </a:fld>
            <a:endParaRPr lang="en-US"/>
          </a:p>
        </p:txBody>
      </p:sp>
    </p:spTree>
    <p:extLst>
      <p:ext uri="{BB962C8B-B14F-4D97-AF65-F5344CB8AC3E}">
        <p14:creationId xmlns:p14="http://schemas.microsoft.com/office/powerpoint/2010/main" val="1998197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err="1"/>
              <a:t>What</a:t>
            </a:r>
            <a:r>
              <a:rPr lang="nl-NL" dirty="0"/>
              <a:t> </a:t>
            </a:r>
            <a:r>
              <a:rPr lang="nl-NL" dirty="0" err="1"/>
              <a:t>can</a:t>
            </a:r>
            <a:r>
              <a:rPr lang="nl-NL" dirty="0"/>
              <a:t> we </a:t>
            </a:r>
            <a:r>
              <a:rPr lang="nl-NL" dirty="0" err="1"/>
              <a:t>derive</a:t>
            </a:r>
            <a:r>
              <a:rPr lang="nl-NL" dirty="0"/>
              <a:t> </a:t>
            </a:r>
            <a:r>
              <a:rPr lang="nl-NL" dirty="0" err="1"/>
              <a:t>from</a:t>
            </a:r>
            <a:r>
              <a:rPr lang="nl-NL" dirty="0"/>
              <a:t> </a:t>
            </a:r>
            <a:r>
              <a:rPr lang="nl-NL" dirty="0" err="1"/>
              <a:t>this</a:t>
            </a:r>
            <a:r>
              <a:rPr lang="nl-NL" dirty="0"/>
              <a:t>? </a:t>
            </a:r>
            <a:r>
              <a:rPr lang="nl-NL" dirty="0" err="1"/>
              <a:t>Rho_YT</a:t>
            </a:r>
            <a:r>
              <a:rPr lang="nl-NL" dirty="0"/>
              <a:t> and </a:t>
            </a:r>
            <a:r>
              <a:rPr lang="nl-NL" dirty="0" err="1"/>
              <a:t>rho_YE</a:t>
            </a:r>
            <a:r>
              <a:rPr lang="nl-NL" dirty="0"/>
              <a:t> are </a:t>
            </a:r>
            <a:r>
              <a:rPr lang="nl-NL" dirty="0" err="1"/>
              <a:t>equal</a:t>
            </a:r>
            <a:r>
              <a:rPr lang="nl-NL" dirty="0"/>
              <a:t> </a:t>
            </a:r>
            <a:r>
              <a:rPr lang="nl-NL" dirty="0" err="1"/>
              <a:t>to</a:t>
            </a:r>
            <a:r>
              <a:rPr lang="nl-NL" dirty="0"/>
              <a:t> or </a:t>
            </a:r>
            <a:r>
              <a:rPr lang="nl-NL" dirty="0" err="1"/>
              <a:t>great</a:t>
            </a:r>
            <a:r>
              <a:rPr lang="nl-NL" dirty="0"/>
              <a:t> </a:t>
            </a:r>
            <a:r>
              <a:rPr lang="nl-NL" dirty="0" err="1"/>
              <a:t>than</a:t>
            </a:r>
            <a:r>
              <a:rPr lang="nl-NL" dirty="0"/>
              <a:t> 0, mu of Y = </a:t>
            </a:r>
            <a:r>
              <a:rPr lang="nl-NL" dirty="0" err="1"/>
              <a:t>my</a:t>
            </a:r>
            <a:r>
              <a:rPr lang="nl-NL" dirty="0"/>
              <a:t> of T. </a:t>
            </a:r>
            <a:r>
              <a:rPr lang="nl-NL" dirty="0" err="1"/>
              <a:t>Further</a:t>
            </a:r>
            <a:r>
              <a:rPr lang="nl-NL" dirty="0"/>
              <a:t>?</a:t>
            </a:r>
          </a:p>
        </p:txBody>
      </p:sp>
      <p:sp>
        <p:nvSpPr>
          <p:cNvPr id="4" name="Tijdelijke aanduiding voor dianummer 3"/>
          <p:cNvSpPr>
            <a:spLocks noGrp="1"/>
          </p:cNvSpPr>
          <p:nvPr>
            <p:ph type="sldNum" sz="quarter" idx="5"/>
          </p:nvPr>
        </p:nvSpPr>
        <p:spPr/>
        <p:txBody>
          <a:bodyPr/>
          <a:lstStyle/>
          <a:p>
            <a:fld id="{574D9EFC-05FF-604D-8853-54F12C28ECCA}" type="slidenum">
              <a:rPr lang="en-US" smtClean="0"/>
              <a:t>29</a:t>
            </a:fld>
            <a:endParaRPr lang="en-US"/>
          </a:p>
        </p:txBody>
      </p:sp>
    </p:spTree>
    <p:extLst>
      <p:ext uri="{BB962C8B-B14F-4D97-AF65-F5344CB8AC3E}">
        <p14:creationId xmlns:p14="http://schemas.microsoft.com/office/powerpoint/2010/main" val="1498449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Refer to general form of variance of sums of variables (e.g. https://stats.stackexchange.com/a/577217/173546)</a:t>
            </a:r>
            <a:endParaRPr lang="en-US" sz="1800" dirty="0">
              <a:effectLst/>
              <a:latin typeface="Arial" panose="020B0604020202020204" pitchFamily="34" charset="0"/>
            </a:endParaRPr>
          </a:p>
          <a:p>
            <a:endParaRPr lang="nl-NL" dirty="0"/>
          </a:p>
        </p:txBody>
      </p:sp>
      <p:sp>
        <p:nvSpPr>
          <p:cNvPr id="4" name="Tijdelijke aanduiding voor dianummer 3"/>
          <p:cNvSpPr>
            <a:spLocks noGrp="1"/>
          </p:cNvSpPr>
          <p:nvPr>
            <p:ph type="sldNum" sz="quarter" idx="5"/>
          </p:nvPr>
        </p:nvSpPr>
        <p:spPr/>
        <p:txBody>
          <a:bodyPr/>
          <a:lstStyle/>
          <a:p>
            <a:fld id="{574D9EFC-05FF-604D-8853-54F12C28ECCA}" type="slidenum">
              <a:rPr lang="en-US" smtClean="0"/>
              <a:t>41</a:t>
            </a:fld>
            <a:endParaRPr lang="en-US"/>
          </a:p>
        </p:txBody>
      </p:sp>
    </p:spTree>
    <p:extLst>
      <p:ext uri="{BB962C8B-B14F-4D97-AF65-F5344CB8AC3E}">
        <p14:creationId xmlns:p14="http://schemas.microsoft.com/office/powerpoint/2010/main" val="194389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ijdelijke aanduiding voor tekst 5">
            <a:extLst>
              <a:ext uri="{FF2B5EF4-FFF2-40B4-BE49-F238E27FC236}">
                <a16:creationId xmlns:a16="http://schemas.microsoft.com/office/drawing/2014/main" id="{A442B7FF-7E7C-1C53-9121-04E2DE9E4F7B}"/>
              </a:ext>
            </a:extLst>
          </p:cNvPr>
          <p:cNvSpPr>
            <a:spLocks noGrp="1"/>
          </p:cNvSpPr>
          <p:nvPr>
            <p:ph type="body" sz="quarter" idx="14" hasCustomPrompt="1"/>
          </p:nvPr>
        </p:nvSpPr>
        <p:spPr>
          <a:xfrm>
            <a:off x="1" y="635000"/>
            <a:ext cx="12191999" cy="2649538"/>
          </a:xfrm>
          <a:solidFill>
            <a:srgbClr val="808080"/>
          </a:solidFill>
        </p:spPr>
        <p:txBody>
          <a:bodyPr>
            <a:normAutofit/>
          </a:bodyPr>
          <a:lstStyle>
            <a:lvl1pPr marL="0" indent="0">
              <a:buNone/>
              <a:defRPr sz="100">
                <a:solidFill>
                  <a:schemeClr val="bg2"/>
                </a:solidFill>
                <a:latin typeface="CMU Serif Roman" panose="02000603000000000000" pitchFamily="2" charset="0"/>
                <a:ea typeface="CMU Serif Roman" panose="02000603000000000000" pitchFamily="2" charset="0"/>
                <a:cs typeface="CMU Serif Roman" panose="02000603000000000000" pitchFamily="2" charset="0"/>
              </a:defRPr>
            </a:lvl1pPr>
          </a:lstStyle>
          <a:p>
            <a:pPr lvl="0"/>
            <a:r>
              <a:rPr lang="en-GB" noProof="0" dirty="0"/>
              <a:t>..</a:t>
            </a:r>
          </a:p>
        </p:txBody>
      </p:sp>
      <p:sp>
        <p:nvSpPr>
          <p:cNvPr id="7" name="Tijdelijke aanduiding voor tekst 5">
            <a:extLst>
              <a:ext uri="{FF2B5EF4-FFF2-40B4-BE49-F238E27FC236}">
                <a16:creationId xmlns:a16="http://schemas.microsoft.com/office/drawing/2014/main" id="{F993CDE9-DFE9-2FDE-1375-75FA834DF1FB}"/>
              </a:ext>
            </a:extLst>
          </p:cNvPr>
          <p:cNvSpPr>
            <a:spLocks noGrp="1"/>
          </p:cNvSpPr>
          <p:nvPr>
            <p:ph type="body" sz="quarter" idx="13" hasCustomPrompt="1"/>
          </p:nvPr>
        </p:nvSpPr>
        <p:spPr>
          <a:xfrm>
            <a:off x="1" y="3284538"/>
            <a:ext cx="12191999" cy="899672"/>
          </a:xfrm>
          <a:solidFill>
            <a:srgbClr val="8592BC"/>
          </a:solidFill>
        </p:spPr>
        <p:txBody>
          <a:bodyPr>
            <a:normAutofit/>
          </a:bodyPr>
          <a:lstStyle>
            <a:lvl1pPr marL="0" indent="0">
              <a:buNone/>
              <a:defRPr sz="100">
                <a:solidFill>
                  <a:schemeClr val="bg2"/>
                </a:solidFill>
                <a:latin typeface="CMU Serif Roman" panose="02000603000000000000" pitchFamily="2" charset="0"/>
                <a:ea typeface="CMU Serif Roman" panose="02000603000000000000" pitchFamily="2" charset="0"/>
                <a:cs typeface="CMU Serif Roman" panose="02000603000000000000" pitchFamily="2" charset="0"/>
              </a:defRPr>
            </a:lvl1pPr>
          </a:lstStyle>
          <a:p>
            <a:pPr lvl="0"/>
            <a:r>
              <a:rPr lang="en-GB" noProof="0" dirty="0"/>
              <a:t>..</a:t>
            </a:r>
          </a:p>
        </p:txBody>
      </p:sp>
      <p:sp>
        <p:nvSpPr>
          <p:cNvPr id="3" name="Subtitle 2">
            <a:extLst>
              <a:ext uri="{FF2B5EF4-FFF2-40B4-BE49-F238E27FC236}">
                <a16:creationId xmlns:a16="http://schemas.microsoft.com/office/drawing/2014/main" id="{CE964AF3-5FFC-1E2C-B147-26B01AF018D9}"/>
              </a:ext>
            </a:extLst>
          </p:cNvPr>
          <p:cNvSpPr>
            <a:spLocks noGrp="1"/>
          </p:cNvSpPr>
          <p:nvPr>
            <p:ph type="subTitle" idx="1"/>
          </p:nvPr>
        </p:nvSpPr>
        <p:spPr>
          <a:xfrm>
            <a:off x="1524000" y="3536144"/>
            <a:ext cx="7620000" cy="396460"/>
          </a:xfrm>
        </p:spPr>
        <p:txBody>
          <a:bodyPr>
            <a:noAutofit/>
          </a:bodyPr>
          <a:lstStyle>
            <a:lvl1pPr marL="0" indent="0" algn="l">
              <a:buNone/>
              <a:defRPr sz="2800">
                <a:latin typeface="CMU Serif Roman" panose="02000603000000000000" pitchFamily="2" charset="0"/>
                <a:ea typeface="CMU Serif Roman" panose="02000603000000000000" pitchFamily="2" charset="0"/>
                <a:cs typeface="CMU Serif Roman" panose="02000603000000000000"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9" name="Picture 71">
            <a:extLst>
              <a:ext uri="{FF2B5EF4-FFF2-40B4-BE49-F238E27FC236}">
                <a16:creationId xmlns:a16="http://schemas.microsoft.com/office/drawing/2014/main" id="{A95BD78B-FE87-0EB6-17C9-348F37CACED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15725" y="4938323"/>
            <a:ext cx="2295899" cy="1074578"/>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ijdelijke aanduiding voor dianummer 10">
            <a:extLst>
              <a:ext uri="{FF2B5EF4-FFF2-40B4-BE49-F238E27FC236}">
                <a16:creationId xmlns:a16="http://schemas.microsoft.com/office/drawing/2014/main" id="{9EAC9DD8-1043-A6BE-2E39-71004B511CC7}"/>
              </a:ext>
            </a:extLst>
          </p:cNvPr>
          <p:cNvSpPr>
            <a:spLocks noGrp="1"/>
          </p:cNvSpPr>
          <p:nvPr>
            <p:ph type="sldNum" sz="quarter" idx="16"/>
          </p:nvPr>
        </p:nvSpPr>
        <p:spPr/>
        <p:txBody>
          <a:bodyPr/>
          <a:lstStyle/>
          <a:p>
            <a:fld id="{0BD1E4AD-7C3E-1942-9738-052155FA6AEF}" type="slidenum">
              <a:rPr lang="en-US" smtClean="0"/>
              <a:pPr/>
              <a:t>‹nr.›</a:t>
            </a:fld>
            <a:endParaRPr lang="en-US" dirty="0"/>
          </a:p>
        </p:txBody>
      </p:sp>
      <p:sp>
        <p:nvSpPr>
          <p:cNvPr id="12" name="Titel 11">
            <a:extLst>
              <a:ext uri="{FF2B5EF4-FFF2-40B4-BE49-F238E27FC236}">
                <a16:creationId xmlns:a16="http://schemas.microsoft.com/office/drawing/2014/main" id="{1A39CE3C-9D3B-34B0-798C-DA86CFD33DE7}"/>
              </a:ext>
            </a:extLst>
          </p:cNvPr>
          <p:cNvSpPr>
            <a:spLocks noGrp="1"/>
          </p:cNvSpPr>
          <p:nvPr>
            <p:ph type="title"/>
          </p:nvPr>
        </p:nvSpPr>
        <p:spPr/>
        <p:txBody>
          <a:bodyPr/>
          <a:lstStyle/>
          <a:p>
            <a:r>
              <a:rPr lang="nl-NL"/>
              <a:t>Klik om stijl te bewerken</a:t>
            </a:r>
          </a:p>
        </p:txBody>
      </p:sp>
    </p:spTree>
    <p:extLst>
      <p:ext uri="{BB962C8B-B14F-4D97-AF65-F5344CB8AC3E}">
        <p14:creationId xmlns:p14="http://schemas.microsoft.com/office/powerpoint/2010/main" val="111617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E7BC0-15CF-3356-0B7B-DF68B67B34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A28EBF-626E-C125-512B-8F1B4358D1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C06E751-9552-152B-88CC-CE1C4222DE57}"/>
              </a:ext>
            </a:extLst>
          </p:cNvPr>
          <p:cNvSpPr>
            <a:spLocks noGrp="1"/>
          </p:cNvSpPr>
          <p:nvPr>
            <p:ph type="sldNum" sz="quarter" idx="12"/>
          </p:nvPr>
        </p:nvSpPr>
        <p:spPr/>
        <p:txBody>
          <a:bodyPr/>
          <a:lstStyle/>
          <a:p>
            <a:fld id="{0BD1E4AD-7C3E-1942-9738-052155FA6AEF}" type="slidenum">
              <a:rPr lang="en-US" smtClean="0"/>
              <a:t>‹nr.›</a:t>
            </a:fld>
            <a:endParaRPr lang="en-US"/>
          </a:p>
        </p:txBody>
      </p:sp>
      <p:sp>
        <p:nvSpPr>
          <p:cNvPr id="7" name="TextBox 6">
            <a:extLst>
              <a:ext uri="{FF2B5EF4-FFF2-40B4-BE49-F238E27FC236}">
                <a16:creationId xmlns:a16="http://schemas.microsoft.com/office/drawing/2014/main" id="{519BABD4-68E1-1623-17F9-B3F523CF189F}"/>
              </a:ext>
            </a:extLst>
          </p:cNvPr>
          <p:cNvSpPr txBox="1"/>
          <p:nvPr userDrawn="1"/>
        </p:nvSpPr>
        <p:spPr>
          <a:xfrm>
            <a:off x="0" y="123938"/>
            <a:ext cx="176048" cy="769441"/>
          </a:xfrm>
          <a:prstGeom prst="rect">
            <a:avLst/>
          </a:prstGeom>
          <a:noFill/>
        </p:spPr>
        <p:txBody>
          <a:bodyPr wrap="square">
            <a:spAutoFit/>
          </a:bodyPr>
          <a:lstStyle/>
          <a:p>
            <a:r>
              <a:rPr lang="en-US" sz="4400" dirty="0">
                <a:solidFill>
                  <a:schemeClr val="tx2">
                    <a:lumMod val="50000"/>
                    <a:lumOff val="50000"/>
                  </a:schemeClr>
                </a:solidFill>
                <a:latin typeface="Minion Pro" panose="02040503050201020203" pitchFamily="18" charset="0"/>
              </a:rPr>
              <a:t>|</a:t>
            </a:r>
          </a:p>
        </p:txBody>
      </p:sp>
    </p:spTree>
    <p:extLst>
      <p:ext uri="{BB962C8B-B14F-4D97-AF65-F5344CB8AC3E}">
        <p14:creationId xmlns:p14="http://schemas.microsoft.com/office/powerpoint/2010/main" val="2277861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35E7D6-546A-4CE2-1663-EA07BB2A39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042FBE-EFF1-8222-7D0A-9A155CCBC6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0E07F2CB-ABEF-C604-1A09-E458DE833176}"/>
              </a:ext>
            </a:extLst>
          </p:cNvPr>
          <p:cNvSpPr>
            <a:spLocks noGrp="1"/>
          </p:cNvSpPr>
          <p:nvPr>
            <p:ph type="sldNum" sz="quarter" idx="12"/>
          </p:nvPr>
        </p:nvSpPr>
        <p:spPr/>
        <p:txBody>
          <a:bodyPr/>
          <a:lstStyle/>
          <a:p>
            <a:fld id="{0BD1E4AD-7C3E-1942-9738-052155FA6AEF}" type="slidenum">
              <a:rPr lang="en-US" smtClean="0"/>
              <a:t>‹nr.›</a:t>
            </a:fld>
            <a:endParaRPr lang="en-US"/>
          </a:p>
        </p:txBody>
      </p:sp>
    </p:spTree>
    <p:extLst>
      <p:ext uri="{BB962C8B-B14F-4D97-AF65-F5344CB8AC3E}">
        <p14:creationId xmlns:p14="http://schemas.microsoft.com/office/powerpoint/2010/main" val="2844586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8E125-FEB7-CC60-33C2-CBB46E394D9D}"/>
              </a:ext>
            </a:extLst>
          </p:cNvPr>
          <p:cNvSpPr>
            <a:spLocks noGrp="1"/>
          </p:cNvSpPr>
          <p:nvPr>
            <p:ph type="title"/>
          </p:nvPr>
        </p:nvSpPr>
        <p:spPr/>
        <p:txBody>
          <a:bodyPr/>
          <a:lstStyle>
            <a:lvl1pPr>
              <a:defRPr>
                <a:latin typeface="CMU Serif Roman" panose="02000603000000000000" pitchFamily="2" charset="0"/>
                <a:ea typeface="CMU Serif Roman" panose="02000603000000000000" pitchFamily="2" charset="0"/>
                <a:cs typeface="CMU Serif Roman" panose="02000603000000000000" pitchFamily="2"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63249007-7B13-376A-31A2-A65F671EDA8C}"/>
              </a:ext>
            </a:extLst>
          </p:cNvPr>
          <p:cNvSpPr>
            <a:spLocks noGrp="1"/>
          </p:cNvSpPr>
          <p:nvPr>
            <p:ph idx="1"/>
          </p:nvPr>
        </p:nvSpPr>
        <p:spPr/>
        <p:txBody>
          <a:bodyPr/>
          <a:lstStyle>
            <a:lvl1pPr marL="457200" indent="-457200">
              <a:buFont typeface="Arial" panose="020B0604020202020204" pitchFamily="34" charset="0"/>
              <a:buChar char="•"/>
              <a:defRPr>
                <a:latin typeface="CMU Serif Roman" panose="02000603000000000000" pitchFamily="2" charset="0"/>
                <a:ea typeface="CMU Serif Roman" panose="02000603000000000000" pitchFamily="2" charset="0"/>
                <a:cs typeface="CMU Serif Roman" panose="02000603000000000000" pitchFamily="2" charset="0"/>
              </a:defRPr>
            </a:lvl1pPr>
            <a:lvl2pPr>
              <a:defRPr>
                <a:latin typeface="CMU Serif Roman" panose="02000603000000000000" pitchFamily="2" charset="0"/>
                <a:ea typeface="CMU Serif Roman" panose="02000603000000000000" pitchFamily="2" charset="0"/>
                <a:cs typeface="CMU Serif Roman" panose="02000603000000000000" pitchFamily="2" charset="0"/>
              </a:defRPr>
            </a:lvl2pPr>
            <a:lvl3pPr>
              <a:defRPr>
                <a:latin typeface="CMU Serif Roman" panose="02000603000000000000" pitchFamily="2" charset="0"/>
                <a:ea typeface="CMU Serif Roman" panose="02000603000000000000" pitchFamily="2" charset="0"/>
                <a:cs typeface="CMU Serif Roman" panose="02000603000000000000" pitchFamily="2" charset="0"/>
              </a:defRPr>
            </a:lvl3pPr>
            <a:lvl4pPr>
              <a:defRPr>
                <a:latin typeface="CMU Serif Roman" panose="02000603000000000000" pitchFamily="2" charset="0"/>
                <a:ea typeface="CMU Serif Roman" panose="02000603000000000000" pitchFamily="2" charset="0"/>
                <a:cs typeface="CMU Serif Roman" panose="02000603000000000000" pitchFamily="2" charset="0"/>
              </a:defRPr>
            </a:lvl4pPr>
            <a:lvl5pPr>
              <a:defRPr>
                <a:latin typeface="CMU Serif Roman" panose="02000603000000000000" pitchFamily="2" charset="0"/>
                <a:ea typeface="CMU Serif Roman" panose="02000603000000000000" pitchFamily="2" charset="0"/>
                <a:cs typeface="CMU Serif Roman" panose="02000603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0C2ACC26-9BC8-9815-50B5-D971F7A5143B}"/>
              </a:ext>
            </a:extLst>
          </p:cNvPr>
          <p:cNvSpPr txBox="1"/>
          <p:nvPr userDrawn="1"/>
        </p:nvSpPr>
        <p:spPr>
          <a:xfrm>
            <a:off x="0" y="123938"/>
            <a:ext cx="176048" cy="769441"/>
          </a:xfrm>
          <a:prstGeom prst="rect">
            <a:avLst/>
          </a:prstGeom>
          <a:noFill/>
        </p:spPr>
        <p:txBody>
          <a:bodyPr wrap="square">
            <a:spAutoFit/>
          </a:bodyPr>
          <a:lstStyle/>
          <a:p>
            <a:r>
              <a:rPr lang="en-US" sz="4400" dirty="0">
                <a:solidFill>
                  <a:srgbClr val="8592BD"/>
                </a:solidFill>
                <a:latin typeface="CMU Serif Roman" panose="02000603000000000000" pitchFamily="2" charset="0"/>
                <a:ea typeface="CMU Serif Roman" panose="02000603000000000000" pitchFamily="2" charset="0"/>
                <a:cs typeface="CMU Serif Roman" panose="02000603000000000000" pitchFamily="2" charset="0"/>
              </a:rPr>
              <a:t>|</a:t>
            </a:r>
          </a:p>
        </p:txBody>
      </p:sp>
      <p:sp>
        <p:nvSpPr>
          <p:cNvPr id="13" name="Slide Number Placeholder 12">
            <a:extLst>
              <a:ext uri="{FF2B5EF4-FFF2-40B4-BE49-F238E27FC236}">
                <a16:creationId xmlns:a16="http://schemas.microsoft.com/office/drawing/2014/main" id="{D2B0E86F-A299-F447-58D5-97F60BEA8685}"/>
              </a:ext>
            </a:extLst>
          </p:cNvPr>
          <p:cNvSpPr>
            <a:spLocks noGrp="1"/>
          </p:cNvSpPr>
          <p:nvPr>
            <p:ph type="sldNum" sz="quarter" idx="12"/>
          </p:nvPr>
        </p:nvSpPr>
        <p:spPr/>
        <p:txBody>
          <a:bodyPr/>
          <a:lstStyle>
            <a:lvl1pPr>
              <a:defRPr>
                <a:latin typeface="CMU Serif Roman" panose="02000603000000000000" pitchFamily="2" charset="0"/>
                <a:ea typeface="CMU Serif Roman" panose="02000603000000000000" pitchFamily="2" charset="0"/>
                <a:cs typeface="CMU Serif Roman" panose="02000603000000000000" pitchFamily="2" charset="0"/>
              </a:defRPr>
            </a:lvl1pPr>
          </a:lstStyle>
          <a:p>
            <a:fld id="{0BD1E4AD-7C3E-1942-9738-052155FA6AEF}" type="slidenum">
              <a:rPr lang="en-US" smtClean="0"/>
              <a:pPr/>
              <a:t>‹nr.›</a:t>
            </a:fld>
            <a:endParaRPr lang="en-US" dirty="0"/>
          </a:p>
        </p:txBody>
      </p:sp>
    </p:spTree>
    <p:extLst>
      <p:ext uri="{BB962C8B-B14F-4D97-AF65-F5344CB8AC3E}">
        <p14:creationId xmlns:p14="http://schemas.microsoft.com/office/powerpoint/2010/main" val="3165298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3FA45-BF28-D256-1DB7-6B733590BAA1}"/>
              </a:ext>
            </a:extLst>
          </p:cNvPr>
          <p:cNvSpPr>
            <a:spLocks noGrp="1"/>
          </p:cNvSpPr>
          <p:nvPr>
            <p:ph type="title"/>
          </p:nvPr>
        </p:nvSpPr>
        <p:spPr>
          <a:xfrm>
            <a:off x="831850" y="1709738"/>
            <a:ext cx="10515600" cy="2852737"/>
          </a:xfrm>
        </p:spPr>
        <p:txBody>
          <a:bodyPr anchor="b"/>
          <a:lstStyle>
            <a:lvl1pPr>
              <a:defRPr sz="6000">
                <a:solidFill>
                  <a:schemeClr val="tx1"/>
                </a:solidFill>
                <a:latin typeface="CMU Serif Roman" panose="02000603000000000000" pitchFamily="2" charset="0"/>
                <a:ea typeface="CMU Serif Roman" panose="02000603000000000000" pitchFamily="2" charset="0"/>
                <a:cs typeface="CMU Serif Roman" panose="02000603000000000000"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4E6F8A21-1E48-616A-B032-2E92C9C830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latin typeface="CMU Serif Roman" panose="02000603000000000000" pitchFamily="2" charset="0"/>
                <a:ea typeface="CMU Serif Roman" panose="02000603000000000000" pitchFamily="2" charset="0"/>
                <a:cs typeface="CMU Serif Roman" panose="02000603000000000000" pitchFamily="2" charset="0"/>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23FB3385-1DED-27AA-319E-7F9AC33FD0FC}"/>
              </a:ext>
            </a:extLst>
          </p:cNvPr>
          <p:cNvSpPr>
            <a:spLocks noGrp="1"/>
          </p:cNvSpPr>
          <p:nvPr>
            <p:ph type="sldNum" sz="quarter" idx="12"/>
          </p:nvPr>
        </p:nvSpPr>
        <p:spPr/>
        <p:txBody>
          <a:bodyPr/>
          <a:lstStyle>
            <a:lvl1pPr>
              <a:defRPr>
                <a:latin typeface="CMU Serif Roman" panose="02000603000000000000" pitchFamily="2" charset="0"/>
                <a:ea typeface="CMU Serif Roman" panose="02000603000000000000" pitchFamily="2" charset="0"/>
                <a:cs typeface="CMU Serif Roman" panose="02000603000000000000" pitchFamily="2" charset="0"/>
              </a:defRPr>
            </a:lvl1pPr>
          </a:lstStyle>
          <a:p>
            <a:fld id="{0BD1E4AD-7C3E-1942-9738-052155FA6AEF}" type="slidenum">
              <a:rPr lang="en-US" smtClean="0"/>
              <a:pPr/>
              <a:t>‹nr.›</a:t>
            </a:fld>
            <a:endParaRPr lang="en-US"/>
          </a:p>
        </p:txBody>
      </p:sp>
    </p:spTree>
    <p:extLst>
      <p:ext uri="{BB962C8B-B14F-4D97-AF65-F5344CB8AC3E}">
        <p14:creationId xmlns:p14="http://schemas.microsoft.com/office/powerpoint/2010/main" val="25220051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08435-8639-2ABA-0328-28E493DE1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611E32-A34C-9DEB-036C-668CD13FD9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E09280B-FADC-2E64-CF44-2C8446AC66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8570E6D-A865-8FFF-30DE-5FA0BFF07B95}"/>
              </a:ext>
            </a:extLst>
          </p:cNvPr>
          <p:cNvSpPr>
            <a:spLocks noGrp="1"/>
          </p:cNvSpPr>
          <p:nvPr>
            <p:ph type="sldNum" sz="quarter" idx="12"/>
          </p:nvPr>
        </p:nvSpPr>
        <p:spPr/>
        <p:txBody>
          <a:bodyPr/>
          <a:lstStyle/>
          <a:p>
            <a:fld id="{0BD1E4AD-7C3E-1942-9738-052155FA6AEF}" type="slidenum">
              <a:rPr lang="en-US" smtClean="0"/>
              <a:t>‹nr.›</a:t>
            </a:fld>
            <a:endParaRPr lang="en-US"/>
          </a:p>
        </p:txBody>
      </p:sp>
      <p:sp>
        <p:nvSpPr>
          <p:cNvPr id="8" name="TextBox 7">
            <a:extLst>
              <a:ext uri="{FF2B5EF4-FFF2-40B4-BE49-F238E27FC236}">
                <a16:creationId xmlns:a16="http://schemas.microsoft.com/office/drawing/2014/main" id="{3710BC3A-1833-2EA0-DF41-7A1AEDA2A123}"/>
              </a:ext>
            </a:extLst>
          </p:cNvPr>
          <p:cNvSpPr txBox="1"/>
          <p:nvPr userDrawn="1"/>
        </p:nvSpPr>
        <p:spPr>
          <a:xfrm>
            <a:off x="0" y="123938"/>
            <a:ext cx="176048" cy="769441"/>
          </a:xfrm>
          <a:prstGeom prst="rect">
            <a:avLst/>
          </a:prstGeom>
          <a:noFill/>
        </p:spPr>
        <p:txBody>
          <a:bodyPr wrap="square">
            <a:spAutoFit/>
          </a:bodyPr>
          <a:lstStyle/>
          <a:p>
            <a:r>
              <a:rPr lang="en-US" sz="4400" dirty="0">
                <a:solidFill>
                  <a:schemeClr val="tx2">
                    <a:lumMod val="50000"/>
                    <a:lumOff val="50000"/>
                  </a:schemeClr>
                </a:solidFill>
                <a:latin typeface="Minion Pro" panose="02040503050201020203" pitchFamily="18" charset="0"/>
              </a:rPr>
              <a:t>|</a:t>
            </a:r>
          </a:p>
        </p:txBody>
      </p:sp>
    </p:spTree>
    <p:extLst>
      <p:ext uri="{BB962C8B-B14F-4D97-AF65-F5344CB8AC3E}">
        <p14:creationId xmlns:p14="http://schemas.microsoft.com/office/powerpoint/2010/main" val="2560474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F3BDE-B34D-F591-94C7-244142D9953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848037-3BFC-D5C4-0629-02EDAF39EB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3CA37-D222-EBCD-1768-56D0ACF54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9BFE1A-BF7A-C005-9958-5278B2BD5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7B9037-99C5-47A4-736B-40D5742065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a:extLst>
              <a:ext uri="{FF2B5EF4-FFF2-40B4-BE49-F238E27FC236}">
                <a16:creationId xmlns:a16="http://schemas.microsoft.com/office/drawing/2014/main" id="{CCBC94A9-210F-A2DD-09F1-346950F6064E}"/>
              </a:ext>
            </a:extLst>
          </p:cNvPr>
          <p:cNvSpPr>
            <a:spLocks noGrp="1"/>
          </p:cNvSpPr>
          <p:nvPr>
            <p:ph type="sldNum" sz="quarter" idx="12"/>
          </p:nvPr>
        </p:nvSpPr>
        <p:spPr/>
        <p:txBody>
          <a:bodyPr/>
          <a:lstStyle/>
          <a:p>
            <a:fld id="{0BD1E4AD-7C3E-1942-9738-052155FA6AEF}" type="slidenum">
              <a:rPr lang="en-US" smtClean="0"/>
              <a:t>‹nr.›</a:t>
            </a:fld>
            <a:endParaRPr lang="en-US"/>
          </a:p>
        </p:txBody>
      </p:sp>
    </p:spTree>
    <p:extLst>
      <p:ext uri="{BB962C8B-B14F-4D97-AF65-F5344CB8AC3E}">
        <p14:creationId xmlns:p14="http://schemas.microsoft.com/office/powerpoint/2010/main" val="258523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D99E-E6C4-A94C-005C-542D60760EEE}"/>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848E8242-3D38-F7AA-5524-46BB5B3D6798}"/>
              </a:ext>
            </a:extLst>
          </p:cNvPr>
          <p:cNvSpPr>
            <a:spLocks noGrp="1"/>
          </p:cNvSpPr>
          <p:nvPr>
            <p:ph type="sldNum" sz="quarter" idx="12"/>
          </p:nvPr>
        </p:nvSpPr>
        <p:spPr/>
        <p:txBody>
          <a:bodyPr/>
          <a:lstStyle/>
          <a:p>
            <a:fld id="{0BD1E4AD-7C3E-1942-9738-052155FA6AEF}" type="slidenum">
              <a:rPr lang="en-US" smtClean="0"/>
              <a:t>‹nr.›</a:t>
            </a:fld>
            <a:endParaRPr lang="en-US"/>
          </a:p>
        </p:txBody>
      </p:sp>
      <p:sp>
        <p:nvSpPr>
          <p:cNvPr id="6" name="TextBox 5">
            <a:extLst>
              <a:ext uri="{FF2B5EF4-FFF2-40B4-BE49-F238E27FC236}">
                <a16:creationId xmlns:a16="http://schemas.microsoft.com/office/drawing/2014/main" id="{3A98C8EF-8236-3285-CA56-45E2F9CD35C1}"/>
              </a:ext>
            </a:extLst>
          </p:cNvPr>
          <p:cNvSpPr txBox="1"/>
          <p:nvPr userDrawn="1"/>
        </p:nvSpPr>
        <p:spPr>
          <a:xfrm>
            <a:off x="0" y="123938"/>
            <a:ext cx="176048" cy="769441"/>
          </a:xfrm>
          <a:prstGeom prst="rect">
            <a:avLst/>
          </a:prstGeom>
          <a:noFill/>
        </p:spPr>
        <p:txBody>
          <a:bodyPr wrap="square">
            <a:spAutoFit/>
          </a:bodyPr>
          <a:lstStyle/>
          <a:p>
            <a:r>
              <a:rPr lang="en-US" sz="4400" dirty="0">
                <a:solidFill>
                  <a:schemeClr val="tx2">
                    <a:lumMod val="50000"/>
                    <a:lumOff val="50000"/>
                  </a:schemeClr>
                </a:solidFill>
                <a:latin typeface="Minion Pro" panose="02040503050201020203" pitchFamily="18" charset="0"/>
              </a:rPr>
              <a:t>|</a:t>
            </a:r>
          </a:p>
        </p:txBody>
      </p:sp>
    </p:spTree>
    <p:extLst>
      <p:ext uri="{BB962C8B-B14F-4D97-AF65-F5344CB8AC3E}">
        <p14:creationId xmlns:p14="http://schemas.microsoft.com/office/powerpoint/2010/main" val="392476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F6BC61-8B50-8CA9-AF64-B4E4BF61750E}"/>
              </a:ext>
            </a:extLst>
          </p:cNvPr>
          <p:cNvSpPr>
            <a:spLocks noGrp="1"/>
          </p:cNvSpPr>
          <p:nvPr>
            <p:ph type="ftr" sz="quarter" idx="11"/>
          </p:nvPr>
        </p:nvSpPr>
        <p:spPr>
          <a:xfrm>
            <a:off x="4038600" y="6492876"/>
            <a:ext cx="4114800" cy="375768"/>
          </a:xfrm>
          <a:prstGeom prst="rect">
            <a:avLst/>
          </a:prstGeom>
        </p:spPr>
        <p:txBody>
          <a:bodyPr/>
          <a:lstStyle/>
          <a:p>
            <a:r>
              <a:rPr lang="en-US" dirty="0"/>
              <a:t>Psychometrics and SEM</a:t>
            </a:r>
          </a:p>
        </p:txBody>
      </p:sp>
      <p:sp>
        <p:nvSpPr>
          <p:cNvPr id="4" name="Slide Number Placeholder 3">
            <a:extLst>
              <a:ext uri="{FF2B5EF4-FFF2-40B4-BE49-F238E27FC236}">
                <a16:creationId xmlns:a16="http://schemas.microsoft.com/office/drawing/2014/main" id="{1C810BA5-4C27-E798-0153-D408B73B17CD}"/>
              </a:ext>
            </a:extLst>
          </p:cNvPr>
          <p:cNvSpPr>
            <a:spLocks noGrp="1"/>
          </p:cNvSpPr>
          <p:nvPr>
            <p:ph type="sldNum" sz="quarter" idx="12"/>
          </p:nvPr>
        </p:nvSpPr>
        <p:spPr/>
        <p:txBody>
          <a:bodyPr/>
          <a:lstStyle/>
          <a:p>
            <a:fld id="{0BD1E4AD-7C3E-1942-9738-052155FA6AEF}" type="slidenum">
              <a:rPr lang="en-US" smtClean="0"/>
              <a:t>‹nr.›</a:t>
            </a:fld>
            <a:endParaRPr lang="en-US"/>
          </a:p>
        </p:txBody>
      </p:sp>
    </p:spTree>
    <p:extLst>
      <p:ext uri="{BB962C8B-B14F-4D97-AF65-F5344CB8AC3E}">
        <p14:creationId xmlns:p14="http://schemas.microsoft.com/office/powerpoint/2010/main" val="22192113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EBF8-132F-536A-9F7A-DA4041E76D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5010DD-3309-3A45-B9A6-BD2CA725E3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239869-01A9-D935-E486-710ADB912D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BA92C64-52F8-E129-8AD6-B5FD5464118A}"/>
              </a:ext>
            </a:extLst>
          </p:cNvPr>
          <p:cNvSpPr>
            <a:spLocks noGrp="1"/>
          </p:cNvSpPr>
          <p:nvPr>
            <p:ph type="sldNum" sz="quarter" idx="12"/>
          </p:nvPr>
        </p:nvSpPr>
        <p:spPr/>
        <p:txBody>
          <a:bodyPr/>
          <a:lstStyle/>
          <a:p>
            <a:fld id="{0BD1E4AD-7C3E-1942-9738-052155FA6AEF}" type="slidenum">
              <a:rPr lang="en-US" smtClean="0"/>
              <a:t>‹nr.›</a:t>
            </a:fld>
            <a:endParaRPr lang="en-US"/>
          </a:p>
        </p:txBody>
      </p:sp>
    </p:spTree>
    <p:extLst>
      <p:ext uri="{BB962C8B-B14F-4D97-AF65-F5344CB8AC3E}">
        <p14:creationId xmlns:p14="http://schemas.microsoft.com/office/powerpoint/2010/main" val="3237638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F48A6-0D8F-2264-17B8-548636ED0A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4EFA24-F06D-8021-CF77-EF5D4B1B4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CBC173-36C3-85DD-601E-7B876CCBC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D87908-7AFC-B150-D5E6-71D83BF45971}"/>
              </a:ext>
            </a:extLst>
          </p:cNvPr>
          <p:cNvSpPr>
            <a:spLocks noGrp="1"/>
          </p:cNvSpPr>
          <p:nvPr>
            <p:ph type="sldNum" sz="quarter" idx="12"/>
          </p:nvPr>
        </p:nvSpPr>
        <p:spPr/>
        <p:txBody>
          <a:bodyPr/>
          <a:lstStyle/>
          <a:p>
            <a:fld id="{0BD1E4AD-7C3E-1942-9738-052155FA6AEF}" type="slidenum">
              <a:rPr lang="en-US" smtClean="0"/>
              <a:t>‹nr.›</a:t>
            </a:fld>
            <a:endParaRPr lang="en-US"/>
          </a:p>
        </p:txBody>
      </p:sp>
    </p:spTree>
    <p:extLst>
      <p:ext uri="{BB962C8B-B14F-4D97-AF65-F5344CB8AC3E}">
        <p14:creationId xmlns:p14="http://schemas.microsoft.com/office/powerpoint/2010/main" val="1485333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object 7">
            <a:extLst>
              <a:ext uri="{FF2B5EF4-FFF2-40B4-BE49-F238E27FC236}">
                <a16:creationId xmlns:a16="http://schemas.microsoft.com/office/drawing/2014/main" id="{BEAE0892-4331-06AC-BA23-7E0968A46F1A}"/>
              </a:ext>
            </a:extLst>
          </p:cNvPr>
          <p:cNvGrpSpPr/>
          <p:nvPr userDrawn="1"/>
        </p:nvGrpSpPr>
        <p:grpSpPr>
          <a:xfrm>
            <a:off x="0" y="6492875"/>
            <a:ext cx="12192212" cy="365125"/>
            <a:chOff x="0" y="3131959"/>
            <a:chExt cx="5760185" cy="108585"/>
          </a:xfrm>
        </p:grpSpPr>
        <p:sp>
          <p:nvSpPr>
            <p:cNvPr id="12" name="object 8">
              <a:extLst>
                <a:ext uri="{FF2B5EF4-FFF2-40B4-BE49-F238E27FC236}">
                  <a16:creationId xmlns:a16="http://schemas.microsoft.com/office/drawing/2014/main" id="{383FEEF1-CFD9-5D7E-5BD9-6649B53D7AA1}"/>
                </a:ext>
              </a:extLst>
            </p:cNvPr>
            <p:cNvSpPr/>
            <p:nvPr/>
          </p:nvSpPr>
          <p:spPr>
            <a:xfrm>
              <a:off x="0" y="3131959"/>
              <a:ext cx="1920239" cy="108585"/>
            </a:xfrm>
            <a:custGeom>
              <a:avLst/>
              <a:gdLst/>
              <a:ahLst/>
              <a:cxnLst/>
              <a:rect l="l" t="t" r="r" b="b"/>
              <a:pathLst>
                <a:path w="1920239" h="108585">
                  <a:moveTo>
                    <a:pt x="1919973" y="0"/>
                  </a:moveTo>
                  <a:lnTo>
                    <a:pt x="0" y="0"/>
                  </a:lnTo>
                  <a:lnTo>
                    <a:pt x="0" y="108064"/>
                  </a:lnTo>
                  <a:lnTo>
                    <a:pt x="1919973" y="108064"/>
                  </a:lnTo>
                  <a:lnTo>
                    <a:pt x="1919973" y="0"/>
                  </a:lnTo>
                  <a:close/>
                </a:path>
              </a:pathLst>
            </a:custGeom>
            <a:solidFill>
              <a:srgbClr val="808080"/>
            </a:solidFill>
          </p:spPr>
          <p:txBody>
            <a:bodyPr wrap="square" lIns="0" tIns="0" rIns="0" bIns="0" rtlCol="0"/>
            <a:lstStyle/>
            <a:p>
              <a:endParaRPr>
                <a:solidFill>
                  <a:schemeClr val="bg1"/>
                </a:solidFill>
                <a:latin typeface="Minion Pro" panose="02040503050201020203" pitchFamily="18" charset="0"/>
              </a:endParaRPr>
            </a:p>
          </p:txBody>
        </p:sp>
        <p:sp>
          <p:nvSpPr>
            <p:cNvPr id="13" name="object 9">
              <a:extLst>
                <a:ext uri="{FF2B5EF4-FFF2-40B4-BE49-F238E27FC236}">
                  <a16:creationId xmlns:a16="http://schemas.microsoft.com/office/drawing/2014/main" id="{3F3180E7-47CA-706F-B65A-0E106FDCAF0C}"/>
                </a:ext>
              </a:extLst>
            </p:cNvPr>
            <p:cNvSpPr/>
            <p:nvPr/>
          </p:nvSpPr>
          <p:spPr>
            <a:xfrm>
              <a:off x="1919973" y="3131959"/>
              <a:ext cx="1920239" cy="108585"/>
            </a:xfrm>
            <a:custGeom>
              <a:avLst/>
              <a:gdLst/>
              <a:ahLst/>
              <a:cxnLst/>
              <a:rect l="l" t="t" r="r" b="b"/>
              <a:pathLst>
                <a:path w="1920239" h="108585">
                  <a:moveTo>
                    <a:pt x="1919973" y="0"/>
                  </a:moveTo>
                  <a:lnTo>
                    <a:pt x="0" y="0"/>
                  </a:lnTo>
                  <a:lnTo>
                    <a:pt x="0" y="108064"/>
                  </a:lnTo>
                  <a:lnTo>
                    <a:pt x="1919973" y="108064"/>
                  </a:lnTo>
                  <a:lnTo>
                    <a:pt x="1919973" y="0"/>
                  </a:lnTo>
                  <a:close/>
                </a:path>
              </a:pathLst>
            </a:custGeom>
            <a:solidFill>
              <a:srgbClr val="8592BD"/>
            </a:solidFill>
          </p:spPr>
          <p:txBody>
            <a:bodyPr wrap="square" lIns="0" tIns="0" rIns="0" bIns="0" rtlCol="0"/>
            <a:lstStyle/>
            <a:p>
              <a:endParaRPr dirty="0">
                <a:solidFill>
                  <a:schemeClr val="bg1"/>
                </a:solidFill>
                <a:latin typeface="Minion Pro" panose="02040503050201020203" pitchFamily="18" charset="0"/>
              </a:endParaRPr>
            </a:p>
          </p:txBody>
        </p:sp>
        <p:sp>
          <p:nvSpPr>
            <p:cNvPr id="14" name="object 10">
              <a:extLst>
                <a:ext uri="{FF2B5EF4-FFF2-40B4-BE49-F238E27FC236}">
                  <a16:creationId xmlns:a16="http://schemas.microsoft.com/office/drawing/2014/main" id="{446D104B-A2E6-22EF-6C17-6D18C458748F}"/>
                </a:ext>
              </a:extLst>
            </p:cNvPr>
            <p:cNvSpPr/>
            <p:nvPr/>
          </p:nvSpPr>
          <p:spPr>
            <a:xfrm>
              <a:off x="3839946" y="3131959"/>
              <a:ext cx="1920239" cy="108585"/>
            </a:xfrm>
            <a:custGeom>
              <a:avLst/>
              <a:gdLst/>
              <a:ahLst/>
              <a:cxnLst/>
              <a:rect l="l" t="t" r="r" b="b"/>
              <a:pathLst>
                <a:path w="1920239" h="108585">
                  <a:moveTo>
                    <a:pt x="1919973" y="0"/>
                  </a:moveTo>
                  <a:lnTo>
                    <a:pt x="0" y="0"/>
                  </a:lnTo>
                  <a:lnTo>
                    <a:pt x="0" y="108064"/>
                  </a:lnTo>
                  <a:lnTo>
                    <a:pt x="1919973" y="108064"/>
                  </a:lnTo>
                  <a:lnTo>
                    <a:pt x="1919973" y="0"/>
                  </a:lnTo>
                  <a:close/>
                </a:path>
              </a:pathLst>
            </a:custGeom>
            <a:solidFill>
              <a:srgbClr val="808080"/>
            </a:solidFill>
          </p:spPr>
          <p:txBody>
            <a:bodyPr wrap="square" lIns="0" tIns="0" rIns="0" bIns="0" rtlCol="0"/>
            <a:lstStyle/>
            <a:p>
              <a:endParaRPr>
                <a:solidFill>
                  <a:schemeClr val="bg1"/>
                </a:solidFill>
                <a:latin typeface="Minion Pro" panose="02040503050201020203" pitchFamily="18" charset="0"/>
              </a:endParaRPr>
            </a:p>
          </p:txBody>
        </p:sp>
      </p:grpSp>
      <p:sp>
        <p:nvSpPr>
          <p:cNvPr id="3" name="Text Placeholder 2">
            <a:extLst>
              <a:ext uri="{FF2B5EF4-FFF2-40B4-BE49-F238E27FC236}">
                <a16:creationId xmlns:a16="http://schemas.microsoft.com/office/drawing/2014/main" id="{8BA91686-E202-5F93-AD21-E9E31404E710}"/>
              </a:ext>
            </a:extLst>
          </p:cNvPr>
          <p:cNvSpPr>
            <a:spLocks noGrp="1"/>
          </p:cNvSpPr>
          <p:nvPr>
            <p:ph type="body" idx="1"/>
          </p:nvPr>
        </p:nvSpPr>
        <p:spPr>
          <a:xfrm>
            <a:off x="176048" y="1073984"/>
            <a:ext cx="11795234" cy="512711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997A1BE6-FFC2-0C01-B1A9-2C11B97D283C}"/>
              </a:ext>
            </a:extLst>
          </p:cNvPr>
          <p:cNvSpPr>
            <a:spLocks noGrp="1"/>
          </p:cNvSpPr>
          <p:nvPr>
            <p:ph type="sldNum" sz="quarter" idx="4"/>
          </p:nvPr>
        </p:nvSpPr>
        <p:spPr>
          <a:xfrm>
            <a:off x="9227870" y="6492875"/>
            <a:ext cx="2743200" cy="365125"/>
          </a:xfrm>
          <a:prstGeom prst="rect">
            <a:avLst/>
          </a:prstGeom>
        </p:spPr>
        <p:txBody>
          <a:bodyPr vert="horz" lIns="91440" tIns="45720" rIns="91440" bIns="45720" rtlCol="0" anchor="ctr"/>
          <a:lstStyle>
            <a:lvl1pPr algn="r">
              <a:defRPr sz="1200">
                <a:solidFill>
                  <a:schemeClr val="bg1"/>
                </a:solidFill>
                <a:latin typeface="Minion Pro" panose="02040503050201020203" pitchFamily="18" charset="0"/>
              </a:defRPr>
            </a:lvl1pPr>
          </a:lstStyle>
          <a:p>
            <a:fld id="{0BD1E4AD-7C3E-1942-9738-052155FA6AEF}" type="slidenum">
              <a:rPr lang="en-US" smtClean="0"/>
              <a:pPr/>
              <a:t>‹nr.›</a:t>
            </a:fld>
            <a:endParaRPr lang="en-US" dirty="0"/>
          </a:p>
        </p:txBody>
      </p:sp>
      <p:grpSp>
        <p:nvGrpSpPr>
          <p:cNvPr id="7" name="object 2">
            <a:extLst>
              <a:ext uri="{FF2B5EF4-FFF2-40B4-BE49-F238E27FC236}">
                <a16:creationId xmlns:a16="http://schemas.microsoft.com/office/drawing/2014/main" id="{50E4A273-E54A-41CE-8A40-0876536C516D}"/>
              </a:ext>
            </a:extLst>
          </p:cNvPr>
          <p:cNvGrpSpPr/>
          <p:nvPr userDrawn="1"/>
        </p:nvGrpSpPr>
        <p:grpSpPr>
          <a:xfrm>
            <a:off x="0" y="0"/>
            <a:ext cx="12192241" cy="893379"/>
            <a:chOff x="0" y="25"/>
            <a:chExt cx="5760199" cy="444500"/>
          </a:xfrm>
        </p:grpSpPr>
        <p:sp>
          <p:nvSpPr>
            <p:cNvPr id="8" name="object 3">
              <a:extLst>
                <a:ext uri="{FF2B5EF4-FFF2-40B4-BE49-F238E27FC236}">
                  <a16:creationId xmlns:a16="http://schemas.microsoft.com/office/drawing/2014/main" id="{86A2E0C9-4E83-735B-CC2D-7E58E9942CC9}"/>
                </a:ext>
              </a:extLst>
            </p:cNvPr>
            <p:cNvSpPr/>
            <p:nvPr/>
          </p:nvSpPr>
          <p:spPr>
            <a:xfrm>
              <a:off x="0" y="25"/>
              <a:ext cx="5760199" cy="91440"/>
            </a:xfrm>
            <a:custGeom>
              <a:avLst/>
              <a:gdLst/>
              <a:ahLst/>
              <a:cxnLst/>
              <a:rect l="l" t="t" r="r" b="b"/>
              <a:pathLst>
                <a:path w="4608195" h="91440">
                  <a:moveTo>
                    <a:pt x="0" y="91439"/>
                  </a:moveTo>
                  <a:lnTo>
                    <a:pt x="4607991" y="91439"/>
                  </a:lnTo>
                  <a:lnTo>
                    <a:pt x="4607991" y="0"/>
                  </a:lnTo>
                  <a:lnTo>
                    <a:pt x="0" y="0"/>
                  </a:lnTo>
                  <a:lnTo>
                    <a:pt x="0" y="91439"/>
                  </a:lnTo>
                  <a:close/>
                </a:path>
              </a:pathLst>
            </a:custGeom>
            <a:solidFill>
              <a:srgbClr val="808080"/>
            </a:solidFill>
          </p:spPr>
          <p:txBody>
            <a:bodyPr wrap="square" lIns="0" tIns="0" rIns="0" bIns="0" rtlCol="0"/>
            <a:lstStyle/>
            <a:p>
              <a:endParaRPr dirty="0"/>
            </a:p>
          </p:txBody>
        </p:sp>
        <p:sp>
          <p:nvSpPr>
            <p:cNvPr id="10" name="object 5">
              <a:extLst>
                <a:ext uri="{FF2B5EF4-FFF2-40B4-BE49-F238E27FC236}">
                  <a16:creationId xmlns:a16="http://schemas.microsoft.com/office/drawing/2014/main" id="{8583D070-A2A2-76A8-82E7-A3DC07E25E02}"/>
                </a:ext>
              </a:extLst>
            </p:cNvPr>
            <p:cNvSpPr/>
            <p:nvPr/>
          </p:nvSpPr>
          <p:spPr>
            <a:xfrm>
              <a:off x="0" y="91465"/>
              <a:ext cx="5760085" cy="353060"/>
            </a:xfrm>
            <a:custGeom>
              <a:avLst/>
              <a:gdLst/>
              <a:ahLst/>
              <a:cxnLst/>
              <a:rect l="l" t="t" r="r" b="b"/>
              <a:pathLst>
                <a:path w="5760085" h="353059">
                  <a:moveTo>
                    <a:pt x="5759996" y="0"/>
                  </a:moveTo>
                  <a:lnTo>
                    <a:pt x="0" y="0"/>
                  </a:lnTo>
                  <a:lnTo>
                    <a:pt x="0" y="352463"/>
                  </a:lnTo>
                  <a:lnTo>
                    <a:pt x="5759996" y="352463"/>
                  </a:lnTo>
                  <a:lnTo>
                    <a:pt x="5759996" y="0"/>
                  </a:lnTo>
                  <a:close/>
                </a:path>
              </a:pathLst>
            </a:custGeom>
            <a:solidFill>
              <a:srgbClr val="808080"/>
            </a:solidFill>
          </p:spPr>
          <p:txBody>
            <a:bodyPr wrap="square" lIns="0" tIns="0" rIns="0" bIns="0" rtlCol="0"/>
            <a:lstStyle/>
            <a:p>
              <a:endParaRPr/>
            </a:p>
          </p:txBody>
        </p:sp>
      </p:grpSp>
      <p:sp>
        <p:nvSpPr>
          <p:cNvPr id="2" name="Title Placeholder 1">
            <a:extLst>
              <a:ext uri="{FF2B5EF4-FFF2-40B4-BE49-F238E27FC236}">
                <a16:creationId xmlns:a16="http://schemas.microsoft.com/office/drawing/2014/main" id="{1E7C2605-F7E7-BDAE-762A-B3AD4E04A9CF}"/>
              </a:ext>
            </a:extLst>
          </p:cNvPr>
          <p:cNvSpPr>
            <a:spLocks noGrp="1"/>
          </p:cNvSpPr>
          <p:nvPr>
            <p:ph type="title"/>
          </p:nvPr>
        </p:nvSpPr>
        <p:spPr>
          <a:xfrm>
            <a:off x="220929" y="183781"/>
            <a:ext cx="11971069" cy="709598"/>
          </a:xfrm>
          <a:prstGeom prst="rect">
            <a:avLst/>
          </a:prstGeom>
        </p:spPr>
        <p:txBody>
          <a:bodyPr vert="horz" lIns="91440" tIns="45720" rIns="91440" bIns="45720" rtlCol="0" anchor="ctr">
            <a:normAutofit/>
          </a:bodyPr>
          <a:lstStyle/>
          <a:p>
            <a:r>
              <a:rPr lang="en-US" dirty="0"/>
              <a:t>Click to edit Master title style</a:t>
            </a:r>
          </a:p>
        </p:txBody>
      </p:sp>
      <p:sp>
        <p:nvSpPr>
          <p:cNvPr id="16" name="Footer Placeholder 15">
            <a:extLst>
              <a:ext uri="{FF2B5EF4-FFF2-40B4-BE49-F238E27FC236}">
                <a16:creationId xmlns:a16="http://schemas.microsoft.com/office/drawing/2014/main" id="{2E15A5CD-C01D-DED2-5F9E-D45A801DE290}"/>
              </a:ext>
            </a:extLst>
          </p:cNvPr>
          <p:cNvSpPr>
            <a:spLocks noGrp="1"/>
          </p:cNvSpPr>
          <p:nvPr>
            <p:ph type="ftr" sz="quarter" idx="3"/>
          </p:nvPr>
        </p:nvSpPr>
        <p:spPr>
          <a:xfrm>
            <a:off x="4038599" y="6492875"/>
            <a:ext cx="4114800" cy="365125"/>
          </a:xfrm>
          <a:prstGeom prst="rect">
            <a:avLst/>
          </a:prstGeom>
        </p:spPr>
        <p:txBody>
          <a:bodyPr vert="horz" lIns="91440" tIns="45720" rIns="91440" bIns="45720" rtlCol="0" anchor="ctr"/>
          <a:lstStyle>
            <a:lvl1pPr algn="ctr">
              <a:defRPr sz="1200">
                <a:solidFill>
                  <a:schemeClr val="bg1"/>
                </a:solidFill>
              </a:defRPr>
            </a:lvl1pPr>
          </a:lstStyle>
          <a:p>
            <a:r>
              <a:rPr lang="en-US" dirty="0"/>
              <a:t>Psychometrics and SEM</a:t>
            </a:r>
          </a:p>
        </p:txBody>
      </p:sp>
    </p:spTree>
    <p:extLst>
      <p:ext uri="{BB962C8B-B14F-4D97-AF65-F5344CB8AC3E}">
        <p14:creationId xmlns:p14="http://schemas.microsoft.com/office/powerpoint/2010/main" val="964209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bg1"/>
          </a:solidFill>
          <a:latin typeface="Minion Pro" panose="02040503050201020203" pitchFamily="18"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inion Pro" panose="02040503050201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201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201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lavaan.ugent.b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6.png"/><Relationship Id="rId7" Type="http://schemas.openxmlformats.org/officeDocument/2006/relationships/image" Target="../media/image180.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30.png"/><Relationship Id="rId9" Type="http://schemas.openxmlformats.org/officeDocument/2006/relationships/image" Target="../media/image20.png"/></Relationships>
</file>

<file path=ppt/slides/_rels/slide32.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6.png"/><Relationship Id="rId7" Type="http://schemas.openxmlformats.org/officeDocument/2006/relationships/image" Target="../media/image180.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0.png"/><Relationship Id="rId9" Type="http://schemas.openxmlformats.org/officeDocument/2006/relationships/image" Target="../media/image20.png"/></Relationships>
</file>

<file path=ppt/slides/_rels/slide33.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6.png"/><Relationship Id="rId7" Type="http://schemas.openxmlformats.org/officeDocument/2006/relationships/image" Target="../media/image180.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30.png"/><Relationship Id="rId9" Type="http://schemas.openxmlformats.org/officeDocument/2006/relationships/image" Target="../media/image20.png"/></Relationships>
</file>

<file path=ppt/slides/_rels/slide3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0.png"/><Relationship Id="rId7" Type="http://schemas.openxmlformats.org/officeDocument/2006/relationships/image" Target="../media/image190.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0.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70.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0.png"/><Relationship Id="rId9" Type="http://schemas.openxmlformats.org/officeDocument/2006/relationships/image" Target="../media/image29.png"/><Relationship Id="rId14" Type="http://schemas.openxmlformats.org/officeDocument/2006/relationships/image" Target="../media/image320.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1.png"/><Relationship Id="rId5" Type="http://schemas.openxmlformats.org/officeDocument/2006/relationships/image" Target="../media/image28.png"/><Relationship Id="rId10"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30.png"/></Relationships>
</file>

<file path=ppt/slides/_rels/slide3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30.pn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l.breemer@fsw.leidenuniv.nl" TargetMode="External"/><Relationship Id="rId2" Type="http://schemas.openxmlformats.org/officeDocument/2006/relationships/hyperlink" Target="mailto:m.fokkema@fsw.leidenuniv.nl" TargetMode="External"/><Relationship Id="rId1" Type="http://schemas.openxmlformats.org/officeDocument/2006/relationships/slideLayout" Target="../slideLayouts/slideLayout2.xml"/><Relationship Id="rId5" Type="http://schemas.openxmlformats.org/officeDocument/2006/relationships/hyperlink" Target="mailto:a.m.bhangale@fsw.leidenuniv.nl" TargetMode="External"/><Relationship Id="rId4" Type="http://schemas.openxmlformats.org/officeDocument/2006/relationships/hyperlink" Target="mailto:h.de.jonge@fsw.leidenuniv.n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62.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81.emf"/><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18" Type="http://schemas.openxmlformats.org/officeDocument/2006/relationships/image" Target="../media/image114.png"/><Relationship Id="rId21" Type="http://schemas.openxmlformats.org/officeDocument/2006/relationships/image" Target="../media/image117.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5" Type="http://schemas.openxmlformats.org/officeDocument/2006/relationships/image" Target="../media/image121.png"/><Relationship Id="rId2" Type="http://schemas.openxmlformats.org/officeDocument/2006/relationships/image" Target="../media/image84.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24" Type="http://schemas.openxmlformats.org/officeDocument/2006/relationships/image" Target="../media/image120.png"/><Relationship Id="rId5" Type="http://schemas.openxmlformats.org/officeDocument/2006/relationships/image" Target="../media/image101.png"/><Relationship Id="rId15" Type="http://schemas.openxmlformats.org/officeDocument/2006/relationships/image" Target="../media/image111.png"/><Relationship Id="rId23" Type="http://schemas.openxmlformats.org/officeDocument/2006/relationships/image" Target="../media/image119.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10.png"/><Relationship Id="rId22" Type="http://schemas.openxmlformats.org/officeDocument/2006/relationships/image" Target="../media/image118.png"/></Relationships>
</file>

<file path=ppt/slides/_rels/slide8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C49F7F-4980-B92C-5135-AAE54EA7E404}"/>
              </a:ext>
            </a:extLst>
          </p:cNvPr>
          <p:cNvSpPr>
            <a:spLocks noGrp="1"/>
          </p:cNvSpPr>
          <p:nvPr>
            <p:ph type="body" sz="quarter" idx="14"/>
          </p:nvPr>
        </p:nvSpPr>
        <p:spPr/>
        <p:txBody>
          <a:bodyPr/>
          <a:lstStyle/>
          <a:p>
            <a:endParaRPr lang="en-US" dirty="0"/>
          </a:p>
        </p:txBody>
      </p:sp>
      <p:sp>
        <p:nvSpPr>
          <p:cNvPr id="3" name="Text Placeholder 2">
            <a:extLst>
              <a:ext uri="{FF2B5EF4-FFF2-40B4-BE49-F238E27FC236}">
                <a16:creationId xmlns:a16="http://schemas.microsoft.com/office/drawing/2014/main" id="{DB329567-F4DC-93B1-9E7D-E8A6346FF5FF}"/>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9E1F4251-8AF1-5C2B-26CA-6B3FB8F906C7}"/>
              </a:ext>
            </a:extLst>
          </p:cNvPr>
          <p:cNvSpPr>
            <a:spLocks noGrp="1"/>
          </p:cNvSpPr>
          <p:nvPr>
            <p:ph type="ctrTitle"/>
          </p:nvPr>
        </p:nvSpPr>
        <p:spPr>
          <a:xfrm>
            <a:off x="1524000" y="1122363"/>
            <a:ext cx="9144000" cy="1910569"/>
          </a:xfrm>
        </p:spPr>
        <p:txBody>
          <a:bodyPr>
            <a:normAutofit/>
          </a:bodyPr>
          <a:lstStyle/>
          <a:p>
            <a:r>
              <a:rPr lang="en-US" noProof="0" dirty="0"/>
              <a:t>Psychometrics and Structural Equation Modeling</a:t>
            </a:r>
            <a:endParaRPr lang="en-US" dirty="0"/>
          </a:p>
        </p:txBody>
      </p:sp>
      <p:sp>
        <p:nvSpPr>
          <p:cNvPr id="5" name="Subtitle 4">
            <a:extLst>
              <a:ext uri="{FF2B5EF4-FFF2-40B4-BE49-F238E27FC236}">
                <a16:creationId xmlns:a16="http://schemas.microsoft.com/office/drawing/2014/main" id="{DB8C2B71-3449-73A0-45FE-42F5B47A9BFD}"/>
              </a:ext>
            </a:extLst>
          </p:cNvPr>
          <p:cNvSpPr>
            <a:spLocks noGrp="1"/>
          </p:cNvSpPr>
          <p:nvPr>
            <p:ph type="subTitle" idx="1"/>
          </p:nvPr>
        </p:nvSpPr>
        <p:spPr>
          <a:xfrm>
            <a:off x="1524000" y="3456170"/>
            <a:ext cx="7620000" cy="556405"/>
          </a:xfrm>
        </p:spPr>
        <p:txBody>
          <a:bodyPr>
            <a:normAutofit fontScale="92500"/>
          </a:bodyPr>
          <a:lstStyle/>
          <a:p>
            <a:r>
              <a:rPr lang="en-US" dirty="0"/>
              <a:t>Course Introduction, Classical Test Theory &amp; Beyond</a:t>
            </a:r>
          </a:p>
        </p:txBody>
      </p:sp>
      <p:sp>
        <p:nvSpPr>
          <p:cNvPr id="11" name="Slide Number Placeholder 10">
            <a:extLst>
              <a:ext uri="{FF2B5EF4-FFF2-40B4-BE49-F238E27FC236}">
                <a16:creationId xmlns:a16="http://schemas.microsoft.com/office/drawing/2014/main" id="{1109B668-EA2A-5F61-B6FA-ACC977F44901}"/>
              </a:ext>
            </a:extLst>
          </p:cNvPr>
          <p:cNvSpPr>
            <a:spLocks noGrp="1"/>
          </p:cNvSpPr>
          <p:nvPr>
            <p:ph type="sldNum" sz="quarter" idx="16"/>
          </p:nvPr>
        </p:nvSpPr>
        <p:spPr/>
        <p:txBody>
          <a:bodyPr/>
          <a:lstStyle/>
          <a:p>
            <a:fld id="{0BD1E4AD-7C3E-1942-9738-052155FA6AEF}" type="slidenum">
              <a:rPr lang="en-US" smtClean="0"/>
              <a:t>1</a:t>
            </a:fld>
            <a:endParaRPr lang="en-US" dirty="0"/>
          </a:p>
        </p:txBody>
      </p:sp>
    </p:spTree>
    <p:extLst>
      <p:ext uri="{BB962C8B-B14F-4D97-AF65-F5344CB8AC3E}">
        <p14:creationId xmlns:p14="http://schemas.microsoft.com/office/powerpoint/2010/main" val="1424070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B61A47-BF43-FCFC-1D4D-0016F8B46D9F}"/>
              </a:ext>
            </a:extLst>
          </p:cNvPr>
          <p:cNvSpPr>
            <a:spLocks noGrp="1"/>
          </p:cNvSpPr>
          <p:nvPr>
            <p:ph type="title"/>
          </p:nvPr>
        </p:nvSpPr>
        <p:spPr/>
        <p:txBody>
          <a:bodyPr/>
          <a:lstStyle/>
          <a:p>
            <a:r>
              <a:rPr lang="nl-NL" dirty="0" err="1"/>
              <a:t>Resits</a:t>
            </a:r>
            <a:endParaRPr lang="nl-NL" dirty="0"/>
          </a:p>
        </p:txBody>
      </p:sp>
      <p:sp>
        <p:nvSpPr>
          <p:cNvPr id="3" name="Tijdelijke aanduiding voor inhoud 2">
            <a:extLst>
              <a:ext uri="{FF2B5EF4-FFF2-40B4-BE49-F238E27FC236}">
                <a16:creationId xmlns:a16="http://schemas.microsoft.com/office/drawing/2014/main" id="{90293E01-38EB-D8B3-61D4-89F57AE06406}"/>
              </a:ext>
            </a:extLst>
          </p:cNvPr>
          <p:cNvSpPr>
            <a:spLocks noGrp="1"/>
          </p:cNvSpPr>
          <p:nvPr>
            <p:ph idx="1"/>
          </p:nvPr>
        </p:nvSpPr>
        <p:spPr>
          <a:xfrm>
            <a:off x="176048" y="4065888"/>
            <a:ext cx="11795234" cy="2135215"/>
          </a:xfrm>
        </p:spPr>
        <p:txBody>
          <a:bodyPr/>
          <a:lstStyle/>
          <a:p>
            <a:endParaRPr lang="nl-NL" dirty="0"/>
          </a:p>
        </p:txBody>
      </p:sp>
      <p:sp>
        <p:nvSpPr>
          <p:cNvPr id="4" name="Tijdelijke aanduiding voor dianummer 3">
            <a:extLst>
              <a:ext uri="{FF2B5EF4-FFF2-40B4-BE49-F238E27FC236}">
                <a16:creationId xmlns:a16="http://schemas.microsoft.com/office/drawing/2014/main" id="{11FB434C-C278-6AEF-DC93-BE001FD537E4}"/>
              </a:ext>
            </a:extLst>
          </p:cNvPr>
          <p:cNvSpPr>
            <a:spLocks noGrp="1"/>
          </p:cNvSpPr>
          <p:nvPr>
            <p:ph type="sldNum" sz="quarter" idx="12"/>
          </p:nvPr>
        </p:nvSpPr>
        <p:spPr/>
        <p:txBody>
          <a:bodyPr/>
          <a:lstStyle/>
          <a:p>
            <a:fld id="{0BD1E4AD-7C3E-1942-9738-052155FA6AEF}" type="slidenum">
              <a:rPr lang="en-US" smtClean="0"/>
              <a:pPr/>
              <a:t>10</a:t>
            </a:fld>
            <a:endParaRPr lang="en-US" dirty="0"/>
          </a:p>
        </p:txBody>
      </p:sp>
      <p:pic>
        <p:nvPicPr>
          <p:cNvPr id="6" name="Afbeelding 5">
            <a:extLst>
              <a:ext uri="{FF2B5EF4-FFF2-40B4-BE49-F238E27FC236}">
                <a16:creationId xmlns:a16="http://schemas.microsoft.com/office/drawing/2014/main" id="{8988F724-F320-8EEB-222A-95096ACE4CB4}"/>
              </a:ext>
            </a:extLst>
          </p:cNvPr>
          <p:cNvPicPr>
            <a:picLocks noChangeAspect="1"/>
          </p:cNvPicPr>
          <p:nvPr/>
        </p:nvPicPr>
        <p:blipFill>
          <a:blip r:embed="rId2"/>
          <a:stretch>
            <a:fillRect/>
          </a:stretch>
        </p:blipFill>
        <p:spPr>
          <a:xfrm>
            <a:off x="97390" y="1073984"/>
            <a:ext cx="11588952" cy="2246382"/>
          </a:xfrm>
          <a:prstGeom prst="rect">
            <a:avLst/>
          </a:prstGeom>
        </p:spPr>
      </p:pic>
    </p:spTree>
    <p:extLst>
      <p:ext uri="{BB962C8B-B14F-4D97-AF65-F5344CB8AC3E}">
        <p14:creationId xmlns:p14="http://schemas.microsoft.com/office/powerpoint/2010/main" val="1594007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DF54D-7CD7-962F-C2F7-A33981D582DE}"/>
              </a:ext>
            </a:extLst>
          </p:cNvPr>
          <p:cNvSpPr>
            <a:spLocks noGrp="1"/>
          </p:cNvSpPr>
          <p:nvPr>
            <p:ph type="title"/>
          </p:nvPr>
        </p:nvSpPr>
        <p:spPr/>
        <p:txBody>
          <a:bodyPr>
            <a:normAutofit/>
          </a:bodyPr>
          <a:lstStyle/>
          <a:p>
            <a:r>
              <a:rPr lang="en-US" dirty="0"/>
              <a:t>Readings and Exercises</a:t>
            </a:r>
          </a:p>
        </p:txBody>
      </p:sp>
      <p:sp>
        <p:nvSpPr>
          <p:cNvPr id="3" name="Content Placeholder 2">
            <a:extLst>
              <a:ext uri="{FF2B5EF4-FFF2-40B4-BE49-F238E27FC236}">
                <a16:creationId xmlns:a16="http://schemas.microsoft.com/office/drawing/2014/main" id="{9529D97B-3442-095C-49A7-E2CAF73E36CD}"/>
              </a:ext>
            </a:extLst>
          </p:cNvPr>
          <p:cNvSpPr>
            <a:spLocks noGrp="1"/>
          </p:cNvSpPr>
          <p:nvPr>
            <p:ph idx="1"/>
          </p:nvPr>
        </p:nvSpPr>
        <p:spPr/>
        <p:txBody>
          <a:bodyPr>
            <a:normAutofit/>
          </a:bodyPr>
          <a:lstStyle/>
          <a:p>
            <a:pPr marL="0" indent="0">
              <a:buNone/>
            </a:pPr>
            <a:r>
              <a:rPr lang="en-US" dirty="0"/>
              <a:t>Given the breadth of topics, we do not rely on a single book or course pack</a:t>
            </a:r>
          </a:p>
          <a:p>
            <a:pPr marL="1143000" lvl="1" indent="-457200"/>
            <a:r>
              <a:rPr lang="en-US" dirty="0"/>
              <a:t>Readings will be provided for each week’s lecture on Brightspace</a:t>
            </a:r>
          </a:p>
          <a:p>
            <a:pPr marL="1143000" lvl="1" indent="-457200"/>
            <a:r>
              <a:rPr lang="en-US" dirty="0"/>
              <a:t>Will include book chapters, refereed articles, and other reference material</a:t>
            </a:r>
          </a:p>
          <a:p>
            <a:pPr marL="1143000" lvl="1" indent="-457200"/>
            <a:endParaRPr lang="en-US" dirty="0"/>
          </a:p>
          <a:p>
            <a:pPr marL="0" indent="0">
              <a:buNone/>
            </a:pPr>
            <a:r>
              <a:rPr lang="en-US" dirty="0"/>
              <a:t>Exercises will provide weekly practice and help prepare for the exam</a:t>
            </a:r>
          </a:p>
          <a:p>
            <a:pPr marL="1143000" lvl="1" indent="-457200"/>
            <a:r>
              <a:rPr lang="en-US" dirty="0"/>
              <a:t>Answers/solutions provided to exercises at the end of each week</a:t>
            </a:r>
          </a:p>
          <a:p>
            <a:pPr marL="1143000" lvl="1" indent="-457200"/>
            <a:r>
              <a:rPr lang="en-US" dirty="0"/>
              <a:t>Workgroups are for working on exercises, asking additional help and explanation</a:t>
            </a:r>
          </a:p>
          <a:p>
            <a:pPr marL="1143000" lvl="1" indent="-457200"/>
            <a:endParaRPr lang="en-US" dirty="0"/>
          </a:p>
          <a:p>
            <a:pPr marL="0" indent="0">
              <a:buNone/>
            </a:pPr>
            <a:r>
              <a:rPr lang="en-US" dirty="0"/>
              <a:t>While in principle, students may use alternative software, but support for this course will be in R:</a:t>
            </a:r>
          </a:p>
          <a:p>
            <a:pPr lvl="1"/>
            <a:r>
              <a:rPr lang="en-US" i="1" dirty="0" err="1"/>
              <a:t>lavaan</a:t>
            </a:r>
            <a:r>
              <a:rPr lang="en-US" dirty="0"/>
              <a:t> (</a:t>
            </a:r>
            <a:r>
              <a:rPr lang="en-US" dirty="0" err="1"/>
              <a:t>Rosseel</a:t>
            </a:r>
            <a:r>
              <a:rPr lang="en-US" dirty="0"/>
              <a:t>, 2012; </a:t>
            </a:r>
            <a:r>
              <a:rPr lang="en-US" dirty="0">
                <a:hlinkClick r:id="rId2"/>
              </a:rPr>
              <a:t>https://lavaan.ugent.be/</a:t>
            </a:r>
            <a:r>
              <a:rPr lang="en-US" dirty="0"/>
              <a:t>) will be our primary SEM software</a:t>
            </a:r>
          </a:p>
          <a:p>
            <a:pPr lvl="1"/>
            <a:r>
              <a:rPr lang="en-US" dirty="0"/>
              <a:t>R packages for other sections will be specified where necessary</a:t>
            </a:r>
          </a:p>
        </p:txBody>
      </p:sp>
      <p:sp>
        <p:nvSpPr>
          <p:cNvPr id="6" name="Slide Number Placeholder 5">
            <a:extLst>
              <a:ext uri="{FF2B5EF4-FFF2-40B4-BE49-F238E27FC236}">
                <a16:creationId xmlns:a16="http://schemas.microsoft.com/office/drawing/2014/main" id="{F61BBC7A-6B7B-E4C4-AE41-FC957462A641}"/>
              </a:ext>
            </a:extLst>
          </p:cNvPr>
          <p:cNvSpPr>
            <a:spLocks noGrp="1"/>
          </p:cNvSpPr>
          <p:nvPr>
            <p:ph type="sldNum" sz="quarter" idx="12"/>
          </p:nvPr>
        </p:nvSpPr>
        <p:spPr/>
        <p:txBody>
          <a:bodyPr/>
          <a:lstStyle/>
          <a:p>
            <a:fld id="{0BD1E4AD-7C3E-1942-9738-052155FA6AEF}" type="slidenum">
              <a:rPr lang="en-US" smtClean="0"/>
              <a:pPr/>
              <a:t>11</a:t>
            </a:fld>
            <a:endParaRPr lang="en-US" dirty="0"/>
          </a:p>
        </p:txBody>
      </p:sp>
    </p:spTree>
    <p:extLst>
      <p:ext uri="{BB962C8B-B14F-4D97-AF65-F5344CB8AC3E}">
        <p14:creationId xmlns:p14="http://schemas.microsoft.com/office/powerpoint/2010/main" val="2099192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C49F7F-4980-B92C-5135-AAE54EA7E404}"/>
              </a:ext>
            </a:extLst>
          </p:cNvPr>
          <p:cNvSpPr>
            <a:spLocks noGrp="1"/>
          </p:cNvSpPr>
          <p:nvPr>
            <p:ph type="body" sz="quarter" idx="14"/>
          </p:nvPr>
        </p:nvSpPr>
        <p:spPr/>
        <p:txBody>
          <a:bodyPr/>
          <a:lstStyle/>
          <a:p>
            <a:endParaRPr lang="en-US" dirty="0"/>
          </a:p>
        </p:txBody>
      </p:sp>
      <p:sp>
        <p:nvSpPr>
          <p:cNvPr id="3" name="Text Placeholder 2">
            <a:extLst>
              <a:ext uri="{FF2B5EF4-FFF2-40B4-BE49-F238E27FC236}">
                <a16:creationId xmlns:a16="http://schemas.microsoft.com/office/drawing/2014/main" id="{DB329567-F4DC-93B1-9E7D-E8A6346FF5FF}"/>
              </a:ext>
            </a:extLst>
          </p:cNvPr>
          <p:cNvSpPr>
            <a:spLocks noGrp="1"/>
          </p:cNvSpPr>
          <p:nvPr>
            <p:ph type="body" sz="quarter" idx="13"/>
          </p:nvPr>
        </p:nvSpPr>
        <p:spPr/>
        <p:txBody>
          <a:bodyPr/>
          <a:lstStyle/>
          <a:p>
            <a:endParaRPr lang="en-US" dirty="0"/>
          </a:p>
        </p:txBody>
      </p:sp>
      <p:sp>
        <p:nvSpPr>
          <p:cNvPr id="4" name="Title 3">
            <a:extLst>
              <a:ext uri="{FF2B5EF4-FFF2-40B4-BE49-F238E27FC236}">
                <a16:creationId xmlns:a16="http://schemas.microsoft.com/office/drawing/2014/main" id="{9E1F4251-8AF1-5C2B-26CA-6B3FB8F906C7}"/>
              </a:ext>
            </a:extLst>
          </p:cNvPr>
          <p:cNvSpPr>
            <a:spLocks noGrp="1"/>
          </p:cNvSpPr>
          <p:nvPr>
            <p:ph type="ctrTitle"/>
          </p:nvPr>
        </p:nvSpPr>
        <p:spPr>
          <a:xfrm>
            <a:off x="1524000" y="1122363"/>
            <a:ext cx="9144000" cy="1910569"/>
          </a:xfrm>
        </p:spPr>
        <p:txBody>
          <a:bodyPr>
            <a:normAutofit/>
          </a:bodyPr>
          <a:lstStyle/>
          <a:p>
            <a:r>
              <a:rPr lang="en-US" noProof="0" dirty="0"/>
              <a:t>Psychometrics and Structural Equation Modeling</a:t>
            </a:r>
            <a:endParaRPr lang="en-US" dirty="0"/>
          </a:p>
        </p:txBody>
      </p:sp>
      <p:sp>
        <p:nvSpPr>
          <p:cNvPr id="5" name="Subtitle 4">
            <a:extLst>
              <a:ext uri="{FF2B5EF4-FFF2-40B4-BE49-F238E27FC236}">
                <a16:creationId xmlns:a16="http://schemas.microsoft.com/office/drawing/2014/main" id="{DB8C2B71-3449-73A0-45FE-42F5B47A9BFD}"/>
              </a:ext>
            </a:extLst>
          </p:cNvPr>
          <p:cNvSpPr>
            <a:spLocks noGrp="1"/>
          </p:cNvSpPr>
          <p:nvPr>
            <p:ph type="subTitle" idx="1"/>
          </p:nvPr>
        </p:nvSpPr>
        <p:spPr>
          <a:xfrm>
            <a:off x="1524000" y="3456170"/>
            <a:ext cx="7620000" cy="556405"/>
          </a:xfrm>
        </p:spPr>
        <p:txBody>
          <a:bodyPr>
            <a:normAutofit/>
          </a:bodyPr>
          <a:lstStyle/>
          <a:p>
            <a:r>
              <a:rPr lang="en-US" dirty="0"/>
              <a:t>Measurement and Test Construction</a:t>
            </a:r>
          </a:p>
        </p:txBody>
      </p:sp>
      <p:sp>
        <p:nvSpPr>
          <p:cNvPr id="11" name="Slide Number Placeholder 10">
            <a:extLst>
              <a:ext uri="{FF2B5EF4-FFF2-40B4-BE49-F238E27FC236}">
                <a16:creationId xmlns:a16="http://schemas.microsoft.com/office/drawing/2014/main" id="{1109B668-EA2A-5F61-B6FA-ACC977F44901}"/>
              </a:ext>
            </a:extLst>
          </p:cNvPr>
          <p:cNvSpPr>
            <a:spLocks noGrp="1"/>
          </p:cNvSpPr>
          <p:nvPr>
            <p:ph type="sldNum" sz="quarter" idx="16"/>
          </p:nvPr>
        </p:nvSpPr>
        <p:spPr/>
        <p:txBody>
          <a:bodyPr/>
          <a:lstStyle/>
          <a:p>
            <a:fld id="{0BD1E4AD-7C3E-1942-9738-052155FA6AEF}" type="slidenum">
              <a:rPr lang="en-US" smtClean="0"/>
              <a:t>12</a:t>
            </a:fld>
            <a:endParaRPr lang="en-US" dirty="0"/>
          </a:p>
        </p:txBody>
      </p:sp>
    </p:spTree>
    <p:extLst>
      <p:ext uri="{BB962C8B-B14F-4D97-AF65-F5344CB8AC3E}">
        <p14:creationId xmlns:p14="http://schemas.microsoft.com/office/powerpoint/2010/main" val="3972866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lstStyle/>
          <a:p>
            <a:r>
              <a:rPr lang="en-US" dirty="0"/>
              <a:t>A (Brief) History of Measurement</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13</a:t>
            </a:fld>
            <a:endParaRPr lang="en-US"/>
          </a:p>
        </p:txBody>
      </p:sp>
    </p:spTree>
    <p:extLst>
      <p:ext uri="{BB962C8B-B14F-4D97-AF65-F5344CB8AC3E}">
        <p14:creationId xmlns:p14="http://schemas.microsoft.com/office/powerpoint/2010/main" val="31727885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B1FE0-52CE-1085-9765-50E6986F057E}"/>
              </a:ext>
            </a:extLst>
          </p:cNvPr>
          <p:cNvSpPr>
            <a:spLocks noGrp="1"/>
          </p:cNvSpPr>
          <p:nvPr>
            <p:ph type="title"/>
          </p:nvPr>
        </p:nvSpPr>
        <p:spPr/>
        <p:txBody>
          <a:bodyPr>
            <a:normAutofit/>
          </a:bodyPr>
          <a:lstStyle/>
          <a:p>
            <a:r>
              <a:rPr lang="en-US" dirty="0"/>
              <a:t>(Brief) History of Measurement</a:t>
            </a:r>
          </a:p>
        </p:txBody>
      </p:sp>
      <p:sp>
        <p:nvSpPr>
          <p:cNvPr id="6" name="Slide Number Placeholder 5">
            <a:extLst>
              <a:ext uri="{FF2B5EF4-FFF2-40B4-BE49-F238E27FC236}">
                <a16:creationId xmlns:a16="http://schemas.microsoft.com/office/drawing/2014/main" id="{18D5E9DD-9332-33D7-3BE0-F4613571D650}"/>
              </a:ext>
            </a:extLst>
          </p:cNvPr>
          <p:cNvSpPr>
            <a:spLocks noGrp="1"/>
          </p:cNvSpPr>
          <p:nvPr>
            <p:ph type="sldNum" sz="quarter" idx="12"/>
          </p:nvPr>
        </p:nvSpPr>
        <p:spPr/>
        <p:txBody>
          <a:bodyPr/>
          <a:lstStyle/>
          <a:p>
            <a:fld id="{0BD1E4AD-7C3E-1942-9738-052155FA6AEF}" type="slidenum">
              <a:rPr lang="en-US" smtClean="0"/>
              <a:pPr/>
              <a:t>14</a:t>
            </a:fld>
            <a:endParaRPr lang="en-US" dirty="0"/>
          </a:p>
        </p:txBody>
      </p:sp>
      <p:sp>
        <p:nvSpPr>
          <p:cNvPr id="7" name="Text Box 3">
            <a:extLst>
              <a:ext uri="{FF2B5EF4-FFF2-40B4-BE49-F238E27FC236}">
                <a16:creationId xmlns:a16="http://schemas.microsoft.com/office/drawing/2014/main" id="{12C62EE2-D9E1-5174-57D0-8B856BDB2D82}"/>
              </a:ext>
            </a:extLst>
          </p:cNvPr>
          <p:cNvSpPr txBox="1">
            <a:spLocks noChangeArrowheads="1"/>
          </p:cNvSpPr>
          <p:nvPr/>
        </p:nvSpPr>
        <p:spPr bwMode="auto">
          <a:xfrm>
            <a:off x="1770855" y="1787525"/>
            <a:ext cx="4535488" cy="3046988"/>
          </a:xfrm>
          <a:prstGeom prst="rect">
            <a:avLst/>
          </a:prstGeom>
          <a:noFill/>
          <a:ln w="9525">
            <a:noFill/>
            <a:miter lim="800000"/>
            <a:headEnd/>
            <a:tailEnd/>
          </a:ln>
        </p:spPr>
        <p:txBody>
          <a:bodyPr>
            <a:spAutoFit/>
          </a:bodyPr>
          <a:lstStyle/>
          <a:p>
            <a:r>
              <a:rPr lang="en-US" sz="2400" dirty="0">
                <a:solidFill>
                  <a:schemeClr val="tx2"/>
                </a:solidFill>
                <a:latin typeface="Minion Pro" panose="02040503050201020203" pitchFamily="18" charset="0"/>
              </a:rPr>
              <a:t>“</a:t>
            </a:r>
            <a:r>
              <a:rPr lang="en-US" sz="2400" dirty="0">
                <a:latin typeface="Minion Pro" panose="02040503050201020203" pitchFamily="18" charset="0"/>
              </a:rPr>
              <a:t>Until the phenomena of any branch of knowledge have been subjected to measurement and numbers, it cannot assume the status of dignity of a science</a:t>
            </a:r>
            <a:r>
              <a:rPr lang="en-US" sz="2400" dirty="0">
                <a:solidFill>
                  <a:schemeClr val="tx2"/>
                </a:solidFill>
                <a:latin typeface="Minion Pro" panose="02040503050201020203" pitchFamily="18" charset="0"/>
              </a:rPr>
              <a:t>”</a:t>
            </a:r>
          </a:p>
          <a:p>
            <a:endParaRPr lang="en-US" sz="2400" dirty="0">
              <a:solidFill>
                <a:schemeClr val="tx2"/>
              </a:solidFill>
              <a:latin typeface="Minion Pro" panose="02040503050201020203" pitchFamily="18" charset="0"/>
            </a:endParaRPr>
          </a:p>
          <a:p>
            <a:r>
              <a:rPr lang="en-US" sz="2400" dirty="0">
                <a:solidFill>
                  <a:schemeClr val="tx2"/>
                </a:solidFill>
                <a:latin typeface="Minion Pro" panose="02040503050201020203" pitchFamily="18" charset="0"/>
              </a:rPr>
              <a:t>--Galton (1879) </a:t>
            </a:r>
          </a:p>
          <a:p>
            <a:r>
              <a:rPr lang="en-US" sz="2400" dirty="0">
                <a:latin typeface="Minion Pro" panose="02040503050201020203" pitchFamily="18" charset="0"/>
              </a:rPr>
              <a:t>Psychometric Experiments</a:t>
            </a:r>
          </a:p>
        </p:txBody>
      </p:sp>
      <p:pic>
        <p:nvPicPr>
          <p:cNvPr id="4098" name="Picture 2" descr="Francis Galton - Wikipedia">
            <a:extLst>
              <a:ext uri="{FF2B5EF4-FFF2-40B4-BE49-F238E27FC236}">
                <a16:creationId xmlns:a16="http://schemas.microsoft.com/office/drawing/2014/main" id="{879C8F25-71B0-781D-CD32-679686133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5581" y="1107089"/>
            <a:ext cx="3810000" cy="517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8662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73016-EFFE-3D2F-6850-A55750F56E5D}"/>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93B9B871-5677-71FE-962D-F796022F00F8}"/>
              </a:ext>
            </a:extLst>
          </p:cNvPr>
          <p:cNvSpPr>
            <a:spLocks noGrp="1"/>
          </p:cNvSpPr>
          <p:nvPr>
            <p:ph idx="1"/>
          </p:nvPr>
        </p:nvSpPr>
        <p:spPr>
          <a:xfrm>
            <a:off x="176048" y="1073984"/>
            <a:ext cx="8161707" cy="5127119"/>
          </a:xfrm>
        </p:spPr>
        <p:txBody>
          <a:bodyPr/>
          <a:lstStyle/>
          <a:p>
            <a:pPr marL="0" indent="0">
              <a:buNone/>
            </a:pPr>
            <a:r>
              <a:rPr lang="nl-NL" dirty="0">
                <a:latin typeface="CMU Serif Roman" panose="02000603000000000000"/>
              </a:rPr>
              <a:t>Karl Pearson (1902):</a:t>
            </a:r>
          </a:p>
          <a:p>
            <a:pPr>
              <a:buFontTx/>
              <a:buChar char="-"/>
            </a:pPr>
            <a:r>
              <a:rPr lang="en-US" dirty="0">
                <a:solidFill>
                  <a:srgbClr val="1F1F1E"/>
                </a:solidFill>
                <a:latin typeface="CMU Serif Roman" panose="02000603000000000000"/>
              </a:rPr>
              <a:t>“</a:t>
            </a:r>
            <a:r>
              <a:rPr lang="en-US" i="0" dirty="0">
                <a:solidFill>
                  <a:srgbClr val="1F1F1E"/>
                </a:solidFill>
                <a:effectLst/>
                <a:latin typeface="CMU Serif Roman" panose="02000603000000000000"/>
              </a:rPr>
              <a:t>On the Inheritance of the Mental Characters in Man” </a:t>
            </a:r>
          </a:p>
          <a:p>
            <a:pPr>
              <a:buFontTx/>
              <a:buChar char="-"/>
            </a:pPr>
            <a:r>
              <a:rPr lang="en-US" dirty="0">
                <a:solidFill>
                  <a:srgbClr val="1F1F1E"/>
                </a:solidFill>
                <a:latin typeface="CMU Serif Roman" panose="02000603000000000000"/>
              </a:rPr>
              <a:t>“</a:t>
            </a:r>
            <a:r>
              <a:rPr lang="en-US" i="0" dirty="0">
                <a:solidFill>
                  <a:srgbClr val="1F1F1E"/>
                </a:solidFill>
                <a:effectLst/>
                <a:latin typeface="CMU Serif Roman" panose="02000603000000000000"/>
              </a:rPr>
              <a:t>On the Correlation of Intellectual Ability with the Size and Shape of the Head”</a:t>
            </a:r>
            <a:endParaRPr lang="nl-NL" dirty="0">
              <a:latin typeface="CMU Serif Roman" panose="02000603000000000000"/>
            </a:endParaRPr>
          </a:p>
        </p:txBody>
      </p:sp>
      <p:sp>
        <p:nvSpPr>
          <p:cNvPr id="4" name="Tijdelijke aanduiding voor dianummer 3">
            <a:extLst>
              <a:ext uri="{FF2B5EF4-FFF2-40B4-BE49-F238E27FC236}">
                <a16:creationId xmlns:a16="http://schemas.microsoft.com/office/drawing/2014/main" id="{63D43CF4-45F3-0981-51FB-C12BAB68CC7E}"/>
              </a:ext>
            </a:extLst>
          </p:cNvPr>
          <p:cNvSpPr>
            <a:spLocks noGrp="1"/>
          </p:cNvSpPr>
          <p:nvPr>
            <p:ph type="sldNum" sz="quarter" idx="12"/>
          </p:nvPr>
        </p:nvSpPr>
        <p:spPr/>
        <p:txBody>
          <a:bodyPr/>
          <a:lstStyle/>
          <a:p>
            <a:fld id="{0BD1E4AD-7C3E-1942-9738-052155FA6AEF}" type="slidenum">
              <a:rPr lang="en-US" smtClean="0"/>
              <a:pPr/>
              <a:t>15</a:t>
            </a:fld>
            <a:endParaRPr lang="en-US" dirty="0"/>
          </a:p>
        </p:txBody>
      </p:sp>
      <p:pic>
        <p:nvPicPr>
          <p:cNvPr id="3074" name="Picture 2" descr="Karl Pearson - Wikipedia">
            <a:extLst>
              <a:ext uri="{FF2B5EF4-FFF2-40B4-BE49-F238E27FC236}">
                <a16:creationId xmlns:a16="http://schemas.microsoft.com/office/drawing/2014/main" id="{02526D42-A226-2A0B-C4F5-9C9E8461F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78729" y="1224723"/>
            <a:ext cx="3408501" cy="4344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9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273016-EFFE-3D2F-6850-A55750F56E5D}"/>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93B9B871-5677-71FE-962D-F796022F00F8}"/>
              </a:ext>
            </a:extLst>
          </p:cNvPr>
          <p:cNvSpPr>
            <a:spLocks noGrp="1"/>
          </p:cNvSpPr>
          <p:nvPr>
            <p:ph idx="1"/>
          </p:nvPr>
        </p:nvSpPr>
        <p:spPr>
          <a:xfrm>
            <a:off x="176048" y="1073984"/>
            <a:ext cx="8161707" cy="5127119"/>
          </a:xfrm>
        </p:spPr>
        <p:txBody>
          <a:bodyPr/>
          <a:lstStyle/>
          <a:p>
            <a:pPr marL="0" indent="0">
              <a:buNone/>
            </a:pPr>
            <a:r>
              <a:rPr lang="nl-NL" dirty="0" err="1"/>
              <a:t>Spearman</a:t>
            </a:r>
            <a:r>
              <a:rPr lang="nl-NL" dirty="0"/>
              <a:t> (1904): </a:t>
            </a:r>
          </a:p>
          <a:p>
            <a:pPr>
              <a:buFontTx/>
              <a:buChar char="-"/>
            </a:pPr>
            <a:r>
              <a:rPr lang="nl-NL" dirty="0"/>
              <a:t>Tests </a:t>
            </a:r>
            <a:r>
              <a:rPr lang="nl-NL" dirty="0" err="1"/>
              <a:t>measure</a:t>
            </a:r>
            <a:r>
              <a:rPr lang="nl-NL" dirty="0"/>
              <a:t> a single </a:t>
            </a:r>
            <a:r>
              <a:rPr lang="nl-NL" dirty="0" err="1"/>
              <a:t>psychological</a:t>
            </a:r>
            <a:r>
              <a:rPr lang="nl-NL" dirty="0"/>
              <a:t> </a:t>
            </a:r>
            <a:r>
              <a:rPr lang="nl-NL" dirty="0" err="1"/>
              <a:t>attribute</a:t>
            </a:r>
            <a:r>
              <a:rPr lang="nl-NL" dirty="0"/>
              <a:t> a ‘common factor’ (factor analysis). </a:t>
            </a:r>
          </a:p>
          <a:p>
            <a:pPr>
              <a:buFontTx/>
              <a:buChar char="-"/>
            </a:pPr>
            <a:r>
              <a:rPr lang="nl-NL" dirty="0"/>
              <a:t>Test score is </a:t>
            </a:r>
            <a:r>
              <a:rPr lang="nl-NL" dirty="0" err="1"/>
              <a:t>the</a:t>
            </a:r>
            <a:r>
              <a:rPr lang="nl-NL" dirty="0"/>
              <a:t> </a:t>
            </a:r>
            <a:r>
              <a:rPr lang="nl-NL" dirty="0" err="1"/>
              <a:t>composed</a:t>
            </a:r>
            <a:r>
              <a:rPr lang="nl-NL" dirty="0"/>
              <a:t> of a ‘</a:t>
            </a:r>
            <a:r>
              <a:rPr lang="nl-NL" dirty="0" err="1"/>
              <a:t>true</a:t>
            </a:r>
            <a:r>
              <a:rPr lang="nl-NL" dirty="0"/>
              <a:t> score’ and ‘error of </a:t>
            </a:r>
            <a:r>
              <a:rPr lang="nl-NL" dirty="0" err="1"/>
              <a:t>measurement</a:t>
            </a:r>
            <a:r>
              <a:rPr lang="nl-NL" dirty="0"/>
              <a:t>’ (</a:t>
            </a:r>
            <a:r>
              <a:rPr lang="nl-NL" dirty="0" err="1"/>
              <a:t>classical</a:t>
            </a:r>
            <a:r>
              <a:rPr lang="nl-NL" dirty="0"/>
              <a:t> test </a:t>
            </a:r>
            <a:r>
              <a:rPr lang="nl-NL" dirty="0" err="1"/>
              <a:t>theory</a:t>
            </a:r>
            <a:r>
              <a:rPr lang="nl-NL" dirty="0"/>
              <a:t>). </a:t>
            </a:r>
          </a:p>
        </p:txBody>
      </p:sp>
      <p:sp>
        <p:nvSpPr>
          <p:cNvPr id="4" name="Tijdelijke aanduiding voor dianummer 3">
            <a:extLst>
              <a:ext uri="{FF2B5EF4-FFF2-40B4-BE49-F238E27FC236}">
                <a16:creationId xmlns:a16="http://schemas.microsoft.com/office/drawing/2014/main" id="{63D43CF4-45F3-0981-51FB-C12BAB68CC7E}"/>
              </a:ext>
            </a:extLst>
          </p:cNvPr>
          <p:cNvSpPr>
            <a:spLocks noGrp="1"/>
          </p:cNvSpPr>
          <p:nvPr>
            <p:ph type="sldNum" sz="quarter" idx="12"/>
          </p:nvPr>
        </p:nvSpPr>
        <p:spPr/>
        <p:txBody>
          <a:bodyPr/>
          <a:lstStyle/>
          <a:p>
            <a:fld id="{0BD1E4AD-7C3E-1942-9738-052155FA6AEF}" type="slidenum">
              <a:rPr lang="en-US" smtClean="0"/>
              <a:pPr/>
              <a:t>16</a:t>
            </a:fld>
            <a:endParaRPr lang="en-US" dirty="0"/>
          </a:p>
        </p:txBody>
      </p:sp>
      <p:pic>
        <p:nvPicPr>
          <p:cNvPr id="2050" name="Picture 2" descr="Charles Spearman | Biography, Theory &amp; Significance - Lesson | Study.com">
            <a:extLst>
              <a:ext uri="{FF2B5EF4-FFF2-40B4-BE49-F238E27FC236}">
                <a16:creationId xmlns:a16="http://schemas.microsoft.com/office/drawing/2014/main" id="{E4CA383A-DD50-C758-A203-C9D90DB36F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4735" y="1224723"/>
            <a:ext cx="3136491" cy="4878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4045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3543-C05F-2573-77CD-7A3819229768}"/>
              </a:ext>
            </a:extLst>
          </p:cNvPr>
          <p:cNvSpPr>
            <a:spLocks noGrp="1"/>
          </p:cNvSpPr>
          <p:nvPr>
            <p:ph type="title"/>
          </p:nvPr>
        </p:nvSpPr>
        <p:spPr/>
        <p:txBody>
          <a:bodyPr>
            <a:normAutofit/>
          </a:bodyPr>
          <a:lstStyle/>
          <a:p>
            <a:r>
              <a:rPr lang="en-US" dirty="0"/>
              <a:t>(Brief) History of Measurement</a:t>
            </a:r>
          </a:p>
        </p:txBody>
      </p:sp>
      <p:sp>
        <p:nvSpPr>
          <p:cNvPr id="3" name="Content Placeholder 2">
            <a:extLst>
              <a:ext uri="{FF2B5EF4-FFF2-40B4-BE49-F238E27FC236}">
                <a16:creationId xmlns:a16="http://schemas.microsoft.com/office/drawing/2014/main" id="{84F1F198-E144-31FF-A8A5-050A46633B44}"/>
              </a:ext>
            </a:extLst>
          </p:cNvPr>
          <p:cNvSpPr>
            <a:spLocks noGrp="1"/>
          </p:cNvSpPr>
          <p:nvPr>
            <p:ph idx="1"/>
          </p:nvPr>
        </p:nvSpPr>
        <p:spPr>
          <a:xfrm>
            <a:off x="176048" y="1073984"/>
            <a:ext cx="11795234" cy="5418891"/>
          </a:xfrm>
        </p:spPr>
        <p:txBody>
          <a:bodyPr vert="horz" lIns="91440" tIns="45720" rIns="91440" bIns="45720" rtlCol="0" anchor="t">
            <a:normAutofit lnSpcReduction="10000"/>
          </a:bodyPr>
          <a:lstStyle/>
          <a:p>
            <a:pPr marL="0" indent="0">
              <a:buNone/>
            </a:pPr>
            <a:r>
              <a:rPr lang="en-US" dirty="0"/>
              <a:t>Measurement is the principled assignment of numbers to observations</a:t>
            </a:r>
          </a:p>
          <a:p>
            <a:pPr lvl="1"/>
            <a:r>
              <a:rPr lang="en-US" dirty="0"/>
              <a:t>Nothing in nature comes with a numerical label</a:t>
            </a:r>
          </a:p>
          <a:p>
            <a:pPr lvl="1"/>
            <a:r>
              <a:rPr lang="en-US" dirty="0"/>
              <a:t>Measurement involves distilling the features of the world into numerical quantities</a:t>
            </a:r>
          </a:p>
          <a:p>
            <a:pPr lvl="1"/>
            <a:r>
              <a:rPr lang="en-US" dirty="0">
                <a:latin typeface="CMU Serif Roman"/>
              </a:rPr>
              <a:t>These quantities need to map onto the phenomenon in principled ways</a:t>
            </a:r>
          </a:p>
          <a:p>
            <a:pPr lvl="1"/>
            <a:endParaRPr lang="en-US" dirty="0"/>
          </a:p>
          <a:p>
            <a:pPr marL="0" indent="0">
              <a:buNone/>
            </a:pPr>
            <a:r>
              <a:rPr lang="en-US" dirty="0"/>
              <a:t>Desirable features in measurement</a:t>
            </a:r>
          </a:p>
          <a:p>
            <a:pPr lvl="1"/>
            <a:r>
              <a:rPr lang="en-US" dirty="0"/>
              <a:t>Preservation of rank order (e.g., higher numbers reflect more of a phenomenon)</a:t>
            </a:r>
          </a:p>
          <a:p>
            <a:pPr lvl="1"/>
            <a:r>
              <a:rPr lang="en-US" dirty="0"/>
              <a:t>Measuring repeatedly should yield the same result (may depend on context)</a:t>
            </a:r>
          </a:p>
          <a:p>
            <a:pPr lvl="1"/>
            <a:r>
              <a:rPr lang="en-US" dirty="0"/>
              <a:t>Changes in the phenomenon should lead to commensurate changes in the measurement</a:t>
            </a:r>
          </a:p>
          <a:p>
            <a:pPr lvl="1"/>
            <a:r>
              <a:rPr lang="en-US" dirty="0"/>
              <a:t>Ideal: A given amount of change in the phenomenon should lead to equal magnitude changes in the measurement (not always possible)</a:t>
            </a:r>
          </a:p>
          <a:p>
            <a:pPr marL="457200" lvl="1" indent="0">
              <a:buNone/>
            </a:pPr>
            <a:endParaRPr lang="en-US" dirty="0"/>
          </a:p>
          <a:p>
            <a:pPr marL="0" indent="0">
              <a:buNone/>
            </a:pPr>
            <a:r>
              <a:rPr lang="en-US" dirty="0"/>
              <a:t>We will discuss how we formalize these features throughout the course</a:t>
            </a:r>
          </a:p>
        </p:txBody>
      </p:sp>
      <p:sp>
        <p:nvSpPr>
          <p:cNvPr id="6" name="Slide Number Placeholder 5">
            <a:extLst>
              <a:ext uri="{FF2B5EF4-FFF2-40B4-BE49-F238E27FC236}">
                <a16:creationId xmlns:a16="http://schemas.microsoft.com/office/drawing/2014/main" id="{BD07E0E8-E8B7-7F9E-B2C5-BA2BDEAC3FDA}"/>
              </a:ext>
            </a:extLst>
          </p:cNvPr>
          <p:cNvSpPr>
            <a:spLocks noGrp="1"/>
          </p:cNvSpPr>
          <p:nvPr>
            <p:ph type="sldNum" sz="quarter" idx="12"/>
          </p:nvPr>
        </p:nvSpPr>
        <p:spPr/>
        <p:txBody>
          <a:bodyPr/>
          <a:lstStyle/>
          <a:p>
            <a:fld id="{0BD1E4AD-7C3E-1942-9738-052155FA6AEF}" type="slidenum">
              <a:rPr lang="en-US" smtClean="0"/>
              <a:pPr/>
              <a:t>17</a:t>
            </a:fld>
            <a:endParaRPr lang="en-US" dirty="0"/>
          </a:p>
        </p:txBody>
      </p:sp>
    </p:spTree>
    <p:extLst>
      <p:ext uri="{BB962C8B-B14F-4D97-AF65-F5344CB8AC3E}">
        <p14:creationId xmlns:p14="http://schemas.microsoft.com/office/powerpoint/2010/main" val="172043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62746-F6CA-C065-CCF5-31BAD8565C98}"/>
              </a:ext>
            </a:extLst>
          </p:cNvPr>
          <p:cNvSpPr>
            <a:spLocks noGrp="1"/>
          </p:cNvSpPr>
          <p:nvPr>
            <p:ph type="title"/>
          </p:nvPr>
        </p:nvSpPr>
        <p:spPr/>
        <p:txBody>
          <a:bodyPr>
            <a:normAutofit/>
          </a:bodyPr>
          <a:lstStyle/>
          <a:p>
            <a:r>
              <a:rPr lang="en-US" dirty="0"/>
              <a:t>(Brief) History of Measurement</a:t>
            </a:r>
          </a:p>
        </p:txBody>
      </p:sp>
      <p:sp>
        <p:nvSpPr>
          <p:cNvPr id="3" name="Content Placeholder 2">
            <a:extLst>
              <a:ext uri="{FF2B5EF4-FFF2-40B4-BE49-F238E27FC236}">
                <a16:creationId xmlns:a16="http://schemas.microsoft.com/office/drawing/2014/main" id="{A977A212-0E0A-0BC6-4B0B-A3D5F6630761}"/>
              </a:ext>
            </a:extLst>
          </p:cNvPr>
          <p:cNvSpPr>
            <a:spLocks noGrp="1"/>
          </p:cNvSpPr>
          <p:nvPr>
            <p:ph idx="1"/>
          </p:nvPr>
        </p:nvSpPr>
        <p:spPr/>
        <p:txBody>
          <a:bodyPr/>
          <a:lstStyle/>
          <a:p>
            <a:pPr marL="0" indent="0">
              <a:buNone/>
            </a:pPr>
            <a:r>
              <a:rPr lang="en-US" dirty="0"/>
              <a:t>Compared to the physical sciences, measurement in psychology, education, and other social sciences is often more indirect</a:t>
            </a:r>
          </a:p>
          <a:p>
            <a:pPr lvl="1"/>
            <a:r>
              <a:rPr lang="en-US" dirty="0"/>
              <a:t>E.g., math ability, health of the economy, level of depression/anxiety</a:t>
            </a:r>
          </a:p>
          <a:p>
            <a:pPr lvl="1"/>
            <a:r>
              <a:rPr lang="en-US" dirty="0"/>
              <a:t>Often greater sources of error and noise in these measurements</a:t>
            </a:r>
          </a:p>
          <a:p>
            <a:pPr lvl="1"/>
            <a:endParaRPr lang="en-US" dirty="0"/>
          </a:p>
          <a:p>
            <a:pPr marL="0" indent="0">
              <a:buNone/>
            </a:pPr>
            <a:r>
              <a:rPr lang="en-US" dirty="0"/>
              <a:t>We often rely on </a:t>
            </a:r>
            <a:r>
              <a:rPr lang="en-US" b="1" dirty="0"/>
              <a:t>tests</a:t>
            </a:r>
            <a:r>
              <a:rPr lang="en-US" dirty="0"/>
              <a:t> for measuring these constructs of interest</a:t>
            </a:r>
          </a:p>
          <a:p>
            <a:pPr lvl="1"/>
            <a:r>
              <a:rPr lang="en-US" dirty="0"/>
              <a:t>History stretching back thousands of years to civil service exams in Zhou Dynasty China and citizenship tests in Ancient Greece</a:t>
            </a:r>
          </a:p>
          <a:p>
            <a:pPr lvl="1"/>
            <a:r>
              <a:rPr lang="en-US" dirty="0"/>
              <a:t>Rather than relying on a single observed quantity (e.g., length), we instead construct a set of items which together allow us to measure the construct by aggregation</a:t>
            </a:r>
          </a:p>
          <a:p>
            <a:pPr lvl="1"/>
            <a:endParaRPr lang="en-US" dirty="0"/>
          </a:p>
          <a:p>
            <a:pPr lvl="1"/>
            <a:endParaRPr lang="en-US" dirty="0"/>
          </a:p>
        </p:txBody>
      </p:sp>
      <p:sp>
        <p:nvSpPr>
          <p:cNvPr id="6" name="Slide Number Placeholder 5">
            <a:extLst>
              <a:ext uri="{FF2B5EF4-FFF2-40B4-BE49-F238E27FC236}">
                <a16:creationId xmlns:a16="http://schemas.microsoft.com/office/drawing/2014/main" id="{53E0B896-54CD-8E82-7F2B-BFD8808606C6}"/>
              </a:ext>
            </a:extLst>
          </p:cNvPr>
          <p:cNvSpPr>
            <a:spLocks noGrp="1"/>
          </p:cNvSpPr>
          <p:nvPr>
            <p:ph type="sldNum" sz="quarter" idx="12"/>
          </p:nvPr>
        </p:nvSpPr>
        <p:spPr/>
        <p:txBody>
          <a:bodyPr/>
          <a:lstStyle/>
          <a:p>
            <a:fld id="{0BD1E4AD-7C3E-1942-9738-052155FA6AEF}" type="slidenum">
              <a:rPr lang="en-US" smtClean="0"/>
              <a:pPr/>
              <a:t>18</a:t>
            </a:fld>
            <a:endParaRPr lang="en-US" dirty="0"/>
          </a:p>
        </p:txBody>
      </p:sp>
    </p:spTree>
    <p:extLst>
      <p:ext uri="{BB962C8B-B14F-4D97-AF65-F5344CB8AC3E}">
        <p14:creationId xmlns:p14="http://schemas.microsoft.com/office/powerpoint/2010/main" val="476782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DCEFD-2474-38C3-B376-865CE53CE57B}"/>
              </a:ext>
            </a:extLst>
          </p:cNvPr>
          <p:cNvSpPr>
            <a:spLocks noGrp="1"/>
          </p:cNvSpPr>
          <p:nvPr>
            <p:ph type="title"/>
          </p:nvPr>
        </p:nvSpPr>
        <p:spPr/>
        <p:txBody>
          <a:bodyPr>
            <a:normAutofit/>
          </a:bodyPr>
          <a:lstStyle/>
          <a:p>
            <a:r>
              <a:rPr lang="en-US" dirty="0"/>
              <a:t>(Brief) History of Measurement</a:t>
            </a:r>
          </a:p>
        </p:txBody>
      </p:sp>
      <p:pic>
        <p:nvPicPr>
          <p:cNvPr id="8" name="Picture 3" descr="geheugenspan">
            <a:extLst>
              <a:ext uri="{FF2B5EF4-FFF2-40B4-BE49-F238E27FC236}">
                <a16:creationId xmlns:a16="http://schemas.microsoft.com/office/drawing/2014/main" id="{1EF41528-3C3F-DF60-BAC1-EF3BE2A28F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625672" y="1274864"/>
            <a:ext cx="3424844" cy="47257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5">
            <a:extLst>
              <a:ext uri="{FF2B5EF4-FFF2-40B4-BE49-F238E27FC236}">
                <a16:creationId xmlns:a16="http://schemas.microsoft.com/office/drawing/2014/main" id="{9083126B-2CB4-7015-3B7D-DA4B17D43EF9}"/>
              </a:ext>
            </a:extLst>
          </p:cNvPr>
          <p:cNvSpPr>
            <a:spLocks noGrp="1"/>
          </p:cNvSpPr>
          <p:nvPr>
            <p:ph type="sldNum" sz="quarter" idx="12"/>
          </p:nvPr>
        </p:nvSpPr>
        <p:spPr/>
        <p:txBody>
          <a:bodyPr/>
          <a:lstStyle/>
          <a:p>
            <a:fld id="{0BD1E4AD-7C3E-1942-9738-052155FA6AEF}" type="slidenum">
              <a:rPr lang="en-US" smtClean="0"/>
              <a:pPr/>
              <a:t>19</a:t>
            </a:fld>
            <a:endParaRPr lang="en-US" dirty="0"/>
          </a:p>
        </p:txBody>
      </p:sp>
      <p:sp>
        <p:nvSpPr>
          <p:cNvPr id="9" name="Content Placeholder 2">
            <a:extLst>
              <a:ext uri="{FF2B5EF4-FFF2-40B4-BE49-F238E27FC236}">
                <a16:creationId xmlns:a16="http://schemas.microsoft.com/office/drawing/2014/main" id="{04C18BAA-A2EC-DDDC-AE91-8E2C2F8FCD70}"/>
              </a:ext>
            </a:extLst>
          </p:cNvPr>
          <p:cNvSpPr txBox="1">
            <a:spLocks/>
          </p:cNvSpPr>
          <p:nvPr/>
        </p:nvSpPr>
        <p:spPr>
          <a:xfrm>
            <a:off x="176048" y="1073984"/>
            <a:ext cx="7088352" cy="541889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201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201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201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E.g., on a memory test, we ask students to complete multiple items of varying difficulty</a:t>
            </a:r>
          </a:p>
          <a:p>
            <a:pPr lvl="1"/>
            <a:endParaRPr lang="en-US" dirty="0"/>
          </a:p>
          <a:p>
            <a:pPr marL="0" indent="0">
              <a:buNone/>
            </a:pPr>
            <a:r>
              <a:rPr lang="en-US" dirty="0"/>
              <a:t>No one answer </a:t>
            </a:r>
            <a:r>
              <a:rPr lang="en-US" b="1" dirty="0"/>
              <a:t>is</a:t>
            </a:r>
            <a:r>
              <a:rPr lang="en-US" dirty="0"/>
              <a:t> “memory span” on its own, but aggregating responses on each item can give us an overall score that reflects every individuals’ memory span </a:t>
            </a:r>
          </a:p>
          <a:p>
            <a:pPr marL="0" indent="0">
              <a:buNone/>
            </a:pPr>
            <a:endParaRPr lang="en-US" dirty="0"/>
          </a:p>
          <a:p>
            <a:pPr marL="0" indent="0">
              <a:buNone/>
            </a:pPr>
            <a:r>
              <a:rPr lang="en-US" dirty="0"/>
              <a:t>Tests can use different response types</a:t>
            </a:r>
          </a:p>
          <a:p>
            <a:pPr lvl="1"/>
            <a:r>
              <a:rPr lang="en-US" dirty="0"/>
              <a:t>Correct/incorrect (we will start here)</a:t>
            </a:r>
          </a:p>
          <a:p>
            <a:pPr lvl="1"/>
            <a:r>
              <a:rPr lang="en-US" dirty="0"/>
              <a:t>Ordinal (e.g., ‘Likert’ scales)</a:t>
            </a:r>
          </a:p>
          <a:p>
            <a:pPr lvl="1"/>
            <a:r>
              <a:rPr lang="en-US" dirty="0"/>
              <a:t>Continuous responses</a:t>
            </a:r>
          </a:p>
          <a:p>
            <a:pPr marL="0" indent="0">
              <a:buNone/>
            </a:pPr>
            <a:endParaRPr lang="en-US" dirty="0"/>
          </a:p>
          <a:p>
            <a:pPr lvl="1"/>
            <a:endParaRPr lang="en-US" dirty="0"/>
          </a:p>
        </p:txBody>
      </p:sp>
    </p:spTree>
    <p:extLst>
      <p:ext uri="{BB962C8B-B14F-4D97-AF65-F5344CB8AC3E}">
        <p14:creationId xmlns:p14="http://schemas.microsoft.com/office/powerpoint/2010/main" val="405743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BCEBC-4392-74D8-2C83-4742768290C0}"/>
              </a:ext>
            </a:extLst>
          </p:cNvPr>
          <p:cNvSpPr>
            <a:spLocks noGrp="1"/>
          </p:cNvSpPr>
          <p:nvPr>
            <p:ph type="title"/>
          </p:nvPr>
        </p:nvSpPr>
        <p:spPr/>
        <p:txBody>
          <a:bodyPr>
            <a:normAutofit/>
          </a:bodyPr>
          <a:lstStyle/>
          <a:p>
            <a:r>
              <a:rPr lang="en-US" dirty="0"/>
              <a:t>Lecture overview</a:t>
            </a:r>
          </a:p>
        </p:txBody>
      </p:sp>
      <p:sp>
        <p:nvSpPr>
          <p:cNvPr id="3" name="Content Placeholder 2">
            <a:extLst>
              <a:ext uri="{FF2B5EF4-FFF2-40B4-BE49-F238E27FC236}">
                <a16:creationId xmlns:a16="http://schemas.microsoft.com/office/drawing/2014/main" id="{877E1DB4-65C1-8E78-2BF8-FC679B27743B}"/>
              </a:ext>
            </a:extLst>
          </p:cNvPr>
          <p:cNvSpPr>
            <a:spLocks noGrp="1"/>
          </p:cNvSpPr>
          <p:nvPr>
            <p:ph idx="1"/>
          </p:nvPr>
        </p:nvSpPr>
        <p:spPr/>
        <p:txBody>
          <a:bodyPr/>
          <a:lstStyle/>
          <a:p>
            <a:r>
              <a:rPr lang="en-US" dirty="0"/>
              <a:t>Overview of Course Organization</a:t>
            </a:r>
          </a:p>
          <a:p>
            <a:pPr marL="0" indent="0">
              <a:buNone/>
            </a:pPr>
            <a:endParaRPr lang="en-US" dirty="0"/>
          </a:p>
          <a:p>
            <a:r>
              <a:rPr lang="en-US" dirty="0"/>
              <a:t>Measurement and Test Construction</a:t>
            </a:r>
          </a:p>
          <a:p>
            <a:pPr marL="742950" lvl="1" indent="-514350">
              <a:buFont typeface="+mj-lt"/>
              <a:buAutoNum type="arabicPeriod"/>
            </a:pPr>
            <a:r>
              <a:rPr lang="en-US" dirty="0"/>
              <a:t>Classical Test Theory</a:t>
            </a:r>
          </a:p>
          <a:p>
            <a:pPr marL="742950" lvl="1" indent="-514350">
              <a:buFont typeface="+mj-lt"/>
              <a:buAutoNum type="arabicPeriod"/>
            </a:pPr>
            <a:r>
              <a:rPr lang="en-US" dirty="0"/>
              <a:t>Coarse Categorization</a:t>
            </a:r>
          </a:p>
          <a:p>
            <a:pPr marL="742950" lvl="1" indent="-514350">
              <a:buFont typeface="+mj-lt"/>
              <a:buAutoNum type="arabicPeriod"/>
            </a:pPr>
            <a:r>
              <a:rPr lang="en-US" dirty="0"/>
              <a:t>PCA &amp; Factor Analysis</a:t>
            </a:r>
          </a:p>
          <a:p>
            <a:pPr marL="1200150" lvl="2" indent="-514350"/>
            <a:r>
              <a:rPr lang="en-US" dirty="0"/>
              <a:t>Principal Components Analysis</a:t>
            </a:r>
          </a:p>
          <a:p>
            <a:pPr marL="1200150" lvl="2" indent="-514350"/>
            <a:r>
              <a:rPr lang="en-US" dirty="0"/>
              <a:t>Exploratory Factor Analysis</a:t>
            </a:r>
          </a:p>
          <a:p>
            <a:pPr marL="1200150" lvl="2" indent="-514350"/>
            <a:r>
              <a:rPr lang="en-US" dirty="0"/>
              <a:t>Confirmatory Factor Analysis</a:t>
            </a:r>
          </a:p>
          <a:p>
            <a:pPr marL="742950" lvl="1" indent="-514350">
              <a:buFont typeface="+mj-lt"/>
              <a:buAutoNum type="arabicPeriod"/>
            </a:pPr>
            <a:r>
              <a:rPr lang="en-US" dirty="0"/>
              <a:t>Factor-based Classical Test Theory</a:t>
            </a:r>
          </a:p>
        </p:txBody>
      </p:sp>
      <p:sp>
        <p:nvSpPr>
          <p:cNvPr id="6" name="Slide Number Placeholder 5">
            <a:extLst>
              <a:ext uri="{FF2B5EF4-FFF2-40B4-BE49-F238E27FC236}">
                <a16:creationId xmlns:a16="http://schemas.microsoft.com/office/drawing/2014/main" id="{4088CB52-9431-B33A-1F61-0B759348814B}"/>
              </a:ext>
            </a:extLst>
          </p:cNvPr>
          <p:cNvSpPr>
            <a:spLocks noGrp="1"/>
          </p:cNvSpPr>
          <p:nvPr>
            <p:ph type="sldNum" sz="quarter" idx="12"/>
          </p:nvPr>
        </p:nvSpPr>
        <p:spPr/>
        <p:txBody>
          <a:bodyPr/>
          <a:lstStyle/>
          <a:p>
            <a:fld id="{0BD1E4AD-7C3E-1942-9738-052155FA6AEF}" type="slidenum">
              <a:rPr lang="en-US" smtClean="0"/>
              <a:t>2</a:t>
            </a:fld>
            <a:endParaRPr lang="en-US"/>
          </a:p>
        </p:txBody>
      </p:sp>
    </p:spTree>
    <p:extLst>
      <p:ext uri="{BB962C8B-B14F-4D97-AF65-F5344CB8AC3E}">
        <p14:creationId xmlns:p14="http://schemas.microsoft.com/office/powerpoint/2010/main" val="133955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8BB7D-0F3C-AF62-9794-6660AC3F314D}"/>
              </a:ext>
            </a:extLst>
          </p:cNvPr>
          <p:cNvSpPr>
            <a:spLocks noGrp="1"/>
          </p:cNvSpPr>
          <p:nvPr>
            <p:ph type="title"/>
          </p:nvPr>
        </p:nvSpPr>
        <p:spPr/>
        <p:txBody>
          <a:bodyPr>
            <a:normAutofit/>
          </a:bodyPr>
          <a:lstStyle/>
          <a:p>
            <a:r>
              <a:rPr lang="en-US" dirty="0"/>
              <a:t>Properties of Tests</a:t>
            </a:r>
          </a:p>
        </p:txBody>
      </p:sp>
      <p:sp>
        <p:nvSpPr>
          <p:cNvPr id="3" name="Content Placeholder 2">
            <a:extLst>
              <a:ext uri="{FF2B5EF4-FFF2-40B4-BE49-F238E27FC236}">
                <a16:creationId xmlns:a16="http://schemas.microsoft.com/office/drawing/2014/main" id="{5C977D2E-D79C-FDAE-63F6-912E3A41DE87}"/>
              </a:ext>
            </a:extLst>
          </p:cNvPr>
          <p:cNvSpPr>
            <a:spLocks noGrp="1"/>
          </p:cNvSpPr>
          <p:nvPr>
            <p:ph idx="1"/>
          </p:nvPr>
        </p:nvSpPr>
        <p:spPr/>
        <p:txBody>
          <a:bodyPr/>
          <a:lstStyle/>
          <a:p>
            <a:pPr marL="514350" indent="-514350">
              <a:buFont typeface="+mj-lt"/>
              <a:buAutoNum type="arabicPeriod"/>
            </a:pPr>
            <a:r>
              <a:rPr lang="en-US" dirty="0"/>
              <a:t>Tests consist of a set of items with a standard format</a:t>
            </a:r>
          </a:p>
          <a:p>
            <a:pPr marL="514350" indent="-514350">
              <a:buFont typeface="+mj-lt"/>
              <a:buAutoNum type="arabicPeriod"/>
            </a:pPr>
            <a:r>
              <a:rPr lang="en-US" dirty="0"/>
              <a:t>With objective tests, responses are scored automatically</a:t>
            </a:r>
          </a:p>
          <a:p>
            <a:pPr marL="514350" indent="-514350">
              <a:buFont typeface="+mj-lt"/>
              <a:buAutoNum type="arabicPeriod"/>
            </a:pPr>
            <a:r>
              <a:rPr lang="en-US" dirty="0"/>
              <a:t>Responses have defined empirical relationships (e.g., correct/incorrect, % of total)</a:t>
            </a:r>
          </a:p>
          <a:p>
            <a:pPr marL="514350" indent="-514350">
              <a:buFont typeface="+mj-lt"/>
              <a:buAutoNum type="arabicPeriod"/>
            </a:pPr>
            <a:r>
              <a:rPr lang="en-US" dirty="0"/>
              <a:t>Responses are assigned numbers based on these empirical relationships</a:t>
            </a:r>
          </a:p>
          <a:p>
            <a:pPr marL="514350" indent="-514350">
              <a:buFont typeface="+mj-lt"/>
              <a:buAutoNum type="arabicPeriod"/>
            </a:pPr>
            <a:r>
              <a:rPr lang="en-US" dirty="0"/>
              <a:t>Response to different items reflects the same construct or attribute</a:t>
            </a:r>
          </a:p>
          <a:p>
            <a:pPr marL="514350" indent="-514350">
              <a:buFont typeface="+mj-lt"/>
              <a:buAutoNum type="arabicPeriod"/>
            </a:pPr>
            <a:r>
              <a:rPr lang="en-US" dirty="0"/>
              <a:t>Items’ scores are combined in a principled way to give a test score</a:t>
            </a:r>
          </a:p>
          <a:p>
            <a:endParaRPr lang="en-US" dirty="0"/>
          </a:p>
        </p:txBody>
      </p:sp>
      <p:sp>
        <p:nvSpPr>
          <p:cNvPr id="6" name="Slide Number Placeholder 5">
            <a:extLst>
              <a:ext uri="{FF2B5EF4-FFF2-40B4-BE49-F238E27FC236}">
                <a16:creationId xmlns:a16="http://schemas.microsoft.com/office/drawing/2014/main" id="{8909CFB2-392A-6F18-E017-12320B3289DD}"/>
              </a:ext>
            </a:extLst>
          </p:cNvPr>
          <p:cNvSpPr>
            <a:spLocks noGrp="1"/>
          </p:cNvSpPr>
          <p:nvPr>
            <p:ph type="sldNum" sz="quarter" idx="12"/>
          </p:nvPr>
        </p:nvSpPr>
        <p:spPr/>
        <p:txBody>
          <a:bodyPr/>
          <a:lstStyle/>
          <a:p>
            <a:fld id="{0BD1E4AD-7C3E-1942-9738-052155FA6AEF}" type="slidenum">
              <a:rPr lang="en-US" smtClean="0"/>
              <a:pPr/>
              <a:t>20</a:t>
            </a:fld>
            <a:endParaRPr lang="en-US" dirty="0"/>
          </a:p>
        </p:txBody>
      </p:sp>
    </p:spTree>
    <p:extLst>
      <p:ext uri="{BB962C8B-B14F-4D97-AF65-F5344CB8AC3E}">
        <p14:creationId xmlns:p14="http://schemas.microsoft.com/office/powerpoint/2010/main" val="188349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72D5B2D-B8E5-548F-DEC5-59D5FF3D2291}"/>
              </a:ext>
            </a:extLst>
          </p:cNvPr>
          <p:cNvPicPr>
            <a:picLocks noGrp="1" noChangeAspect="1"/>
          </p:cNvPicPr>
          <p:nvPr>
            <p:ph idx="1"/>
          </p:nvPr>
        </p:nvPicPr>
        <p:blipFill rotWithShape="1">
          <a:blip r:embed="rId2"/>
          <a:srcRect r="27665" b="48387"/>
          <a:stretch/>
        </p:blipFill>
        <p:spPr>
          <a:xfrm>
            <a:off x="324465" y="1227066"/>
            <a:ext cx="10725898" cy="4613296"/>
          </a:xfrm>
          <a:prstGeom prst="rect">
            <a:avLst/>
          </a:prstGeom>
        </p:spPr>
      </p:pic>
      <p:sp>
        <p:nvSpPr>
          <p:cNvPr id="2" name="Title 1">
            <a:extLst>
              <a:ext uri="{FF2B5EF4-FFF2-40B4-BE49-F238E27FC236}">
                <a16:creationId xmlns:a16="http://schemas.microsoft.com/office/drawing/2014/main" id="{1A43471E-5CFB-CACA-EF47-CEDC52FDF391}"/>
              </a:ext>
            </a:extLst>
          </p:cNvPr>
          <p:cNvSpPr>
            <a:spLocks noGrp="1"/>
          </p:cNvSpPr>
          <p:nvPr>
            <p:ph type="title"/>
          </p:nvPr>
        </p:nvSpPr>
        <p:spPr/>
        <p:txBody>
          <a:bodyPr>
            <a:normAutofit/>
          </a:bodyPr>
          <a:lstStyle/>
          <a:p>
            <a:r>
              <a:rPr lang="en-US" dirty="0"/>
              <a:t>How Tall </a:t>
            </a:r>
            <a:r>
              <a:rPr lang="en-US" i="1" dirty="0"/>
              <a:t>Are</a:t>
            </a:r>
            <a:r>
              <a:rPr lang="en-US" dirty="0"/>
              <a:t> You?</a:t>
            </a:r>
          </a:p>
        </p:txBody>
      </p:sp>
      <p:sp>
        <p:nvSpPr>
          <p:cNvPr id="6" name="Slide Number Placeholder 5">
            <a:extLst>
              <a:ext uri="{FF2B5EF4-FFF2-40B4-BE49-F238E27FC236}">
                <a16:creationId xmlns:a16="http://schemas.microsoft.com/office/drawing/2014/main" id="{14F07C08-CD8C-70C2-4AAA-975E21879DE6}"/>
              </a:ext>
            </a:extLst>
          </p:cNvPr>
          <p:cNvSpPr>
            <a:spLocks noGrp="1"/>
          </p:cNvSpPr>
          <p:nvPr>
            <p:ph type="sldNum" sz="quarter" idx="12"/>
          </p:nvPr>
        </p:nvSpPr>
        <p:spPr/>
        <p:txBody>
          <a:bodyPr/>
          <a:lstStyle/>
          <a:p>
            <a:fld id="{0BD1E4AD-7C3E-1942-9738-052155FA6AEF}" type="slidenum">
              <a:rPr lang="en-US" smtClean="0"/>
              <a:pPr/>
              <a:t>21</a:t>
            </a:fld>
            <a:endParaRPr lang="en-US" dirty="0"/>
          </a:p>
        </p:txBody>
      </p:sp>
    </p:spTree>
    <p:extLst>
      <p:ext uri="{BB962C8B-B14F-4D97-AF65-F5344CB8AC3E}">
        <p14:creationId xmlns:p14="http://schemas.microsoft.com/office/powerpoint/2010/main" val="911468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72D5B2D-B8E5-548F-DEC5-59D5FF3D2291}"/>
              </a:ext>
            </a:extLst>
          </p:cNvPr>
          <p:cNvPicPr>
            <a:picLocks noGrp="1" noChangeAspect="1"/>
          </p:cNvPicPr>
          <p:nvPr>
            <p:ph idx="1"/>
          </p:nvPr>
        </p:nvPicPr>
        <p:blipFill rotWithShape="1">
          <a:blip r:embed="rId2"/>
          <a:srcRect l="203" t="51389" r="27462" b="5203"/>
          <a:stretch/>
        </p:blipFill>
        <p:spPr>
          <a:xfrm>
            <a:off x="324465" y="1999730"/>
            <a:ext cx="10725898" cy="3879960"/>
          </a:xfrm>
          <a:prstGeom prst="rect">
            <a:avLst/>
          </a:prstGeom>
        </p:spPr>
      </p:pic>
      <p:sp>
        <p:nvSpPr>
          <p:cNvPr id="2" name="Title 1">
            <a:extLst>
              <a:ext uri="{FF2B5EF4-FFF2-40B4-BE49-F238E27FC236}">
                <a16:creationId xmlns:a16="http://schemas.microsoft.com/office/drawing/2014/main" id="{1A43471E-5CFB-CACA-EF47-CEDC52FDF391}"/>
              </a:ext>
            </a:extLst>
          </p:cNvPr>
          <p:cNvSpPr>
            <a:spLocks noGrp="1"/>
          </p:cNvSpPr>
          <p:nvPr>
            <p:ph type="title"/>
          </p:nvPr>
        </p:nvSpPr>
        <p:spPr/>
        <p:txBody>
          <a:bodyPr>
            <a:normAutofit/>
          </a:bodyPr>
          <a:lstStyle/>
          <a:p>
            <a:r>
              <a:rPr lang="en-US" dirty="0"/>
              <a:t>How Tall </a:t>
            </a:r>
            <a:r>
              <a:rPr lang="en-US" i="1" dirty="0"/>
              <a:t>Are</a:t>
            </a:r>
            <a:r>
              <a:rPr lang="en-US" dirty="0"/>
              <a:t> You?</a:t>
            </a:r>
          </a:p>
        </p:txBody>
      </p:sp>
      <p:sp>
        <p:nvSpPr>
          <p:cNvPr id="6" name="Slide Number Placeholder 5">
            <a:extLst>
              <a:ext uri="{FF2B5EF4-FFF2-40B4-BE49-F238E27FC236}">
                <a16:creationId xmlns:a16="http://schemas.microsoft.com/office/drawing/2014/main" id="{14F07C08-CD8C-70C2-4AAA-975E21879DE6}"/>
              </a:ext>
            </a:extLst>
          </p:cNvPr>
          <p:cNvSpPr>
            <a:spLocks noGrp="1"/>
          </p:cNvSpPr>
          <p:nvPr>
            <p:ph type="sldNum" sz="quarter" idx="12"/>
          </p:nvPr>
        </p:nvSpPr>
        <p:spPr/>
        <p:txBody>
          <a:bodyPr/>
          <a:lstStyle/>
          <a:p>
            <a:fld id="{0BD1E4AD-7C3E-1942-9738-052155FA6AEF}" type="slidenum">
              <a:rPr lang="en-US" smtClean="0"/>
              <a:pPr/>
              <a:t>22</a:t>
            </a:fld>
            <a:endParaRPr lang="en-US" dirty="0"/>
          </a:p>
        </p:txBody>
      </p:sp>
    </p:spTree>
    <p:extLst>
      <p:ext uri="{BB962C8B-B14F-4D97-AF65-F5344CB8AC3E}">
        <p14:creationId xmlns:p14="http://schemas.microsoft.com/office/powerpoint/2010/main" val="428697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596-AF84-9A65-C5D2-50996FE5E89C}"/>
              </a:ext>
            </a:extLst>
          </p:cNvPr>
          <p:cNvSpPr>
            <a:spLocks noGrp="1"/>
          </p:cNvSpPr>
          <p:nvPr>
            <p:ph type="title"/>
          </p:nvPr>
        </p:nvSpPr>
        <p:spPr/>
        <p:txBody>
          <a:bodyPr>
            <a:normAutofit/>
          </a:bodyPr>
          <a:lstStyle/>
          <a:p>
            <a:r>
              <a:rPr lang="en-US" dirty="0"/>
              <a:t>Considerations when Constructing a Test</a:t>
            </a:r>
          </a:p>
        </p:txBody>
      </p:sp>
      <p:sp>
        <p:nvSpPr>
          <p:cNvPr id="3" name="Content Placeholder 2">
            <a:extLst>
              <a:ext uri="{FF2B5EF4-FFF2-40B4-BE49-F238E27FC236}">
                <a16:creationId xmlns:a16="http://schemas.microsoft.com/office/drawing/2014/main" id="{83FF2843-A522-930D-1496-1C310A47169F}"/>
              </a:ext>
            </a:extLst>
          </p:cNvPr>
          <p:cNvSpPr>
            <a:spLocks noGrp="1"/>
          </p:cNvSpPr>
          <p:nvPr>
            <p:ph idx="1"/>
          </p:nvPr>
        </p:nvSpPr>
        <p:spPr/>
        <p:txBody>
          <a:bodyPr/>
          <a:lstStyle/>
          <a:p>
            <a:pPr marL="514350" indent="-514350">
              <a:buFont typeface="+mj-lt"/>
              <a:buAutoNum type="arabicPeriod"/>
            </a:pPr>
            <a:r>
              <a:rPr lang="en-US" dirty="0"/>
              <a:t>Does the test capture one construct/attribute or several? (dimensionality)</a:t>
            </a:r>
          </a:p>
          <a:p>
            <a:pPr marL="514350" indent="-514350">
              <a:buFont typeface="+mj-lt"/>
              <a:buAutoNum type="arabicPeriod"/>
            </a:pPr>
            <a:r>
              <a:rPr lang="en-US" dirty="0"/>
              <a:t>Does the test measure what we think it is measuring? (validity)</a:t>
            </a:r>
          </a:p>
          <a:p>
            <a:pPr marL="742950" lvl="1" indent="-514350"/>
            <a:r>
              <a:rPr lang="en-US" dirty="0"/>
              <a:t>Not always a given!</a:t>
            </a:r>
          </a:p>
        </p:txBody>
      </p:sp>
      <p:sp>
        <p:nvSpPr>
          <p:cNvPr id="6" name="Slide Number Placeholder 5">
            <a:extLst>
              <a:ext uri="{FF2B5EF4-FFF2-40B4-BE49-F238E27FC236}">
                <a16:creationId xmlns:a16="http://schemas.microsoft.com/office/drawing/2014/main" id="{E5BCA25E-205A-6E9C-B296-51A7902D80E7}"/>
              </a:ext>
            </a:extLst>
          </p:cNvPr>
          <p:cNvSpPr>
            <a:spLocks noGrp="1"/>
          </p:cNvSpPr>
          <p:nvPr>
            <p:ph type="sldNum" sz="quarter" idx="12"/>
          </p:nvPr>
        </p:nvSpPr>
        <p:spPr/>
        <p:txBody>
          <a:bodyPr/>
          <a:lstStyle/>
          <a:p>
            <a:fld id="{0BD1E4AD-7C3E-1942-9738-052155FA6AEF}" type="slidenum">
              <a:rPr lang="en-US" smtClean="0"/>
              <a:pPr/>
              <a:t>23</a:t>
            </a:fld>
            <a:endParaRPr lang="en-US" dirty="0"/>
          </a:p>
        </p:txBody>
      </p:sp>
    </p:spTree>
    <p:extLst>
      <p:ext uri="{BB962C8B-B14F-4D97-AF65-F5344CB8AC3E}">
        <p14:creationId xmlns:p14="http://schemas.microsoft.com/office/powerpoint/2010/main" val="948520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596-AF84-9A65-C5D2-50996FE5E89C}"/>
              </a:ext>
            </a:extLst>
          </p:cNvPr>
          <p:cNvSpPr>
            <a:spLocks noGrp="1"/>
          </p:cNvSpPr>
          <p:nvPr>
            <p:ph type="title"/>
          </p:nvPr>
        </p:nvSpPr>
        <p:spPr/>
        <p:txBody>
          <a:bodyPr>
            <a:normAutofit/>
          </a:bodyPr>
          <a:lstStyle/>
          <a:p>
            <a:r>
              <a:rPr lang="en-US" dirty="0"/>
              <a:t>Considerations when Constructing a Test</a:t>
            </a:r>
          </a:p>
        </p:txBody>
      </p:sp>
      <p:sp>
        <p:nvSpPr>
          <p:cNvPr id="3" name="Content Placeholder 2">
            <a:extLst>
              <a:ext uri="{FF2B5EF4-FFF2-40B4-BE49-F238E27FC236}">
                <a16:creationId xmlns:a16="http://schemas.microsoft.com/office/drawing/2014/main" id="{83FF2843-A522-930D-1496-1C310A47169F}"/>
              </a:ext>
            </a:extLst>
          </p:cNvPr>
          <p:cNvSpPr>
            <a:spLocks noGrp="1"/>
          </p:cNvSpPr>
          <p:nvPr>
            <p:ph idx="1"/>
          </p:nvPr>
        </p:nvSpPr>
        <p:spPr/>
        <p:txBody>
          <a:bodyPr>
            <a:normAutofit/>
          </a:bodyPr>
          <a:lstStyle/>
          <a:p>
            <a:pPr marL="514350" indent="-514350">
              <a:buFont typeface="+mj-lt"/>
              <a:buAutoNum type="arabicPeriod"/>
            </a:pPr>
            <a:r>
              <a:rPr lang="en-US" dirty="0"/>
              <a:t>Does the test capture one construct/attribute or several? (dimensionality)</a:t>
            </a:r>
          </a:p>
          <a:p>
            <a:pPr marL="514350" indent="-514350">
              <a:buFont typeface="+mj-lt"/>
              <a:buAutoNum type="arabicPeriod"/>
            </a:pPr>
            <a:r>
              <a:rPr lang="en-US" dirty="0"/>
              <a:t>Does the test measure what we think it is measuring? (validity)</a:t>
            </a:r>
          </a:p>
          <a:p>
            <a:pPr marL="514350" indent="-514350">
              <a:buFont typeface="+mj-lt"/>
              <a:buAutoNum type="arabicPeriod"/>
            </a:pPr>
            <a:r>
              <a:rPr lang="en-US" dirty="0"/>
              <a:t>How should items be scored to obtain the test score?</a:t>
            </a:r>
          </a:p>
          <a:p>
            <a:pPr marL="742950" lvl="1" indent="-514350"/>
            <a:r>
              <a:rPr lang="en-US" dirty="0"/>
              <a:t>Reverse coded items, weighting for difficulty, etc.</a:t>
            </a:r>
          </a:p>
          <a:p>
            <a:pPr marL="514350" indent="-514350">
              <a:buFont typeface="+mj-lt"/>
              <a:buAutoNum type="arabicPeriod"/>
            </a:pPr>
            <a:r>
              <a:rPr lang="en-US" dirty="0"/>
              <a:t>How precisely does the test measure the attribute? (reliability)</a:t>
            </a:r>
          </a:p>
          <a:p>
            <a:pPr marL="514350" indent="-514350">
              <a:buFont typeface="+mj-lt"/>
              <a:buAutoNum type="arabicPeriod"/>
            </a:pPr>
            <a:r>
              <a:rPr lang="en-US" dirty="0"/>
              <a:t>How does the precision of the test vary across levels of the attribute? (information)</a:t>
            </a:r>
          </a:p>
          <a:p>
            <a:pPr marL="514350" indent="-514350">
              <a:buFont typeface="+mj-lt"/>
              <a:buAutoNum type="arabicPeriod"/>
            </a:pPr>
            <a:r>
              <a:rPr lang="en-US" dirty="0"/>
              <a:t>Can we make alternative tests that equivalently measure the same attribute? (equating)</a:t>
            </a:r>
          </a:p>
          <a:p>
            <a:pPr marL="514350" indent="-514350">
              <a:buFont typeface="+mj-lt"/>
              <a:buAutoNum type="arabicPeriod"/>
            </a:pPr>
            <a:r>
              <a:rPr lang="en-US" dirty="0"/>
              <a:t>Can we adaptively present the items to each individual to gain more optimal (more precise, faster) results?</a:t>
            </a:r>
          </a:p>
          <a:p>
            <a:pPr marL="742950" lvl="1" indent="-514350"/>
            <a:endParaRPr lang="en-US" dirty="0"/>
          </a:p>
        </p:txBody>
      </p:sp>
      <p:sp>
        <p:nvSpPr>
          <p:cNvPr id="6" name="Slide Number Placeholder 5">
            <a:extLst>
              <a:ext uri="{FF2B5EF4-FFF2-40B4-BE49-F238E27FC236}">
                <a16:creationId xmlns:a16="http://schemas.microsoft.com/office/drawing/2014/main" id="{E5BCA25E-205A-6E9C-B296-51A7902D80E7}"/>
              </a:ext>
            </a:extLst>
          </p:cNvPr>
          <p:cNvSpPr>
            <a:spLocks noGrp="1"/>
          </p:cNvSpPr>
          <p:nvPr>
            <p:ph type="sldNum" sz="quarter" idx="12"/>
          </p:nvPr>
        </p:nvSpPr>
        <p:spPr/>
        <p:txBody>
          <a:bodyPr/>
          <a:lstStyle/>
          <a:p>
            <a:fld id="{0BD1E4AD-7C3E-1942-9738-052155FA6AEF}" type="slidenum">
              <a:rPr lang="en-US" smtClean="0"/>
              <a:pPr/>
              <a:t>24</a:t>
            </a:fld>
            <a:endParaRPr lang="en-US" dirty="0"/>
          </a:p>
        </p:txBody>
      </p:sp>
    </p:spTree>
    <p:extLst>
      <p:ext uri="{BB962C8B-B14F-4D97-AF65-F5344CB8AC3E}">
        <p14:creationId xmlns:p14="http://schemas.microsoft.com/office/powerpoint/2010/main" val="30095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AD596-AF84-9A65-C5D2-50996FE5E89C}"/>
              </a:ext>
            </a:extLst>
          </p:cNvPr>
          <p:cNvSpPr>
            <a:spLocks noGrp="1"/>
          </p:cNvSpPr>
          <p:nvPr>
            <p:ph type="title"/>
          </p:nvPr>
        </p:nvSpPr>
        <p:spPr/>
        <p:txBody>
          <a:bodyPr>
            <a:normAutofit/>
          </a:bodyPr>
          <a:lstStyle/>
          <a:p>
            <a:r>
              <a:rPr lang="en-US" dirty="0"/>
              <a:t>Considerations when Constructing a Test</a:t>
            </a:r>
          </a:p>
        </p:txBody>
      </p:sp>
      <p:sp>
        <p:nvSpPr>
          <p:cNvPr id="3" name="Content Placeholder 2">
            <a:extLst>
              <a:ext uri="{FF2B5EF4-FFF2-40B4-BE49-F238E27FC236}">
                <a16:creationId xmlns:a16="http://schemas.microsoft.com/office/drawing/2014/main" id="{83FF2843-A522-930D-1496-1C310A47169F}"/>
              </a:ext>
            </a:extLst>
          </p:cNvPr>
          <p:cNvSpPr>
            <a:spLocks noGrp="1"/>
          </p:cNvSpPr>
          <p:nvPr>
            <p:ph idx="1"/>
          </p:nvPr>
        </p:nvSpPr>
        <p:spPr>
          <a:noFill/>
        </p:spPr>
        <p:txBody>
          <a:bodyPr>
            <a:normAutofit/>
          </a:bodyPr>
          <a:lstStyle/>
          <a:p>
            <a:pPr marL="514350" indent="-514350">
              <a:buFont typeface="+mj-lt"/>
              <a:buAutoNum type="arabicPeriod"/>
            </a:pPr>
            <a:r>
              <a:rPr lang="en-US" dirty="0">
                <a:solidFill>
                  <a:schemeClr val="tx1">
                    <a:alpha val="20000"/>
                  </a:schemeClr>
                </a:solidFill>
              </a:rPr>
              <a:t>Does the test capture one construct/attribute or several? (dimensionality)</a:t>
            </a:r>
          </a:p>
          <a:p>
            <a:pPr marL="514350" indent="-514350">
              <a:buFont typeface="+mj-lt"/>
              <a:buAutoNum type="arabicPeriod"/>
            </a:pPr>
            <a:r>
              <a:rPr lang="en-US" dirty="0">
                <a:solidFill>
                  <a:schemeClr val="tx1">
                    <a:alpha val="20000"/>
                  </a:schemeClr>
                </a:solidFill>
              </a:rPr>
              <a:t>Does the test measure what we think it is measuring? (validity)</a:t>
            </a:r>
          </a:p>
          <a:p>
            <a:pPr marL="514350" indent="-514350">
              <a:buFont typeface="+mj-lt"/>
              <a:buAutoNum type="arabicPeriod"/>
            </a:pPr>
            <a:r>
              <a:rPr lang="en-US" dirty="0">
                <a:solidFill>
                  <a:schemeClr val="tx1">
                    <a:alpha val="20000"/>
                  </a:schemeClr>
                </a:solidFill>
              </a:rPr>
              <a:t>How should items be scored to obtain the test score?</a:t>
            </a:r>
          </a:p>
          <a:p>
            <a:pPr marL="742950" lvl="1" indent="-514350"/>
            <a:r>
              <a:rPr lang="en-US" dirty="0">
                <a:solidFill>
                  <a:schemeClr val="tx1">
                    <a:alpha val="20000"/>
                  </a:schemeClr>
                </a:solidFill>
              </a:rPr>
              <a:t>Reverse coded items, weighting for difficulty, etc.</a:t>
            </a:r>
          </a:p>
          <a:p>
            <a:pPr marL="514350" indent="-514350">
              <a:buFont typeface="+mj-lt"/>
              <a:buAutoNum type="arabicPeriod"/>
            </a:pPr>
            <a:r>
              <a:rPr lang="en-US" dirty="0">
                <a:solidFill>
                  <a:schemeClr val="tx1">
                    <a:alpha val="20000"/>
                  </a:schemeClr>
                </a:solidFill>
              </a:rPr>
              <a:t>How precisely does the test measure the attribute? (reliability)</a:t>
            </a:r>
          </a:p>
          <a:p>
            <a:pPr marL="514350" indent="-514350">
              <a:buFont typeface="+mj-lt"/>
              <a:buAutoNum type="arabicPeriod"/>
            </a:pPr>
            <a:r>
              <a:rPr lang="en-US" dirty="0">
                <a:solidFill>
                  <a:schemeClr val="tx1">
                    <a:alpha val="20000"/>
                  </a:schemeClr>
                </a:solidFill>
              </a:rPr>
              <a:t>How does the precision of the test vary across levels of the attribute? (information)</a:t>
            </a:r>
          </a:p>
          <a:p>
            <a:pPr marL="514350" indent="-514350">
              <a:buFont typeface="+mj-lt"/>
              <a:buAutoNum type="arabicPeriod"/>
            </a:pPr>
            <a:r>
              <a:rPr lang="en-US" dirty="0">
                <a:solidFill>
                  <a:schemeClr val="tx1">
                    <a:alpha val="20000"/>
                  </a:schemeClr>
                </a:solidFill>
              </a:rPr>
              <a:t>Can we make alternative tests that equivalently measure the same attribute? (equating)</a:t>
            </a:r>
          </a:p>
          <a:p>
            <a:pPr marL="514350" indent="-514350">
              <a:buFont typeface="+mj-lt"/>
              <a:buAutoNum type="arabicPeriod"/>
            </a:pPr>
            <a:r>
              <a:rPr lang="en-US" dirty="0">
                <a:solidFill>
                  <a:schemeClr val="tx1">
                    <a:alpha val="20000"/>
                  </a:schemeClr>
                </a:solidFill>
              </a:rPr>
              <a:t>Can we adaptively present the items to each individual to gain more optimal (more precise, faster) results?</a:t>
            </a:r>
          </a:p>
        </p:txBody>
      </p:sp>
      <p:sp>
        <p:nvSpPr>
          <p:cNvPr id="6" name="Slide Number Placeholder 5">
            <a:extLst>
              <a:ext uri="{FF2B5EF4-FFF2-40B4-BE49-F238E27FC236}">
                <a16:creationId xmlns:a16="http://schemas.microsoft.com/office/drawing/2014/main" id="{E5BCA25E-205A-6E9C-B296-51A7902D80E7}"/>
              </a:ext>
            </a:extLst>
          </p:cNvPr>
          <p:cNvSpPr>
            <a:spLocks noGrp="1"/>
          </p:cNvSpPr>
          <p:nvPr>
            <p:ph type="sldNum" sz="quarter" idx="12"/>
          </p:nvPr>
        </p:nvSpPr>
        <p:spPr/>
        <p:txBody>
          <a:bodyPr/>
          <a:lstStyle/>
          <a:p>
            <a:fld id="{0BD1E4AD-7C3E-1942-9738-052155FA6AEF}" type="slidenum">
              <a:rPr lang="en-US" smtClean="0"/>
              <a:pPr/>
              <a:t>25</a:t>
            </a:fld>
            <a:endParaRPr lang="en-US" dirty="0"/>
          </a:p>
        </p:txBody>
      </p:sp>
      <p:sp>
        <p:nvSpPr>
          <p:cNvPr id="7" name="TextBox 6">
            <a:extLst>
              <a:ext uri="{FF2B5EF4-FFF2-40B4-BE49-F238E27FC236}">
                <a16:creationId xmlns:a16="http://schemas.microsoft.com/office/drawing/2014/main" id="{700D823F-6BDD-DD44-36AD-91F0266B399E}"/>
              </a:ext>
            </a:extLst>
          </p:cNvPr>
          <p:cNvSpPr txBox="1"/>
          <p:nvPr/>
        </p:nvSpPr>
        <p:spPr>
          <a:xfrm>
            <a:off x="2519631" y="2521059"/>
            <a:ext cx="6840270" cy="1815882"/>
          </a:xfrm>
          <a:prstGeom prst="rect">
            <a:avLst/>
          </a:prstGeom>
          <a:solidFill>
            <a:schemeClr val="bg1"/>
          </a:solidFill>
          <a:ln w="28575">
            <a:solidFill>
              <a:schemeClr val="tx1"/>
            </a:solidFill>
          </a:ln>
        </p:spPr>
        <p:txBody>
          <a:bodyPr wrap="square" lIns="91440" tIns="45720" rIns="91440" bIns="45720" rtlCol="0" anchor="t">
            <a:spAutoFit/>
          </a:bodyPr>
          <a:lstStyle/>
          <a:p>
            <a:pPr algn="ctr"/>
            <a:r>
              <a:rPr lang="en-US" sz="2800" dirty="0">
                <a:latin typeface="Minion Pro"/>
              </a:rPr>
              <a:t>We will keep these considerations in mind across all methods we discuss in this course. Most of them have statistical definitions that we can optimize for.</a:t>
            </a:r>
          </a:p>
        </p:txBody>
      </p:sp>
    </p:spTree>
    <p:extLst>
      <p:ext uri="{BB962C8B-B14F-4D97-AF65-F5344CB8AC3E}">
        <p14:creationId xmlns:p14="http://schemas.microsoft.com/office/powerpoint/2010/main" val="2588374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093A62-0B70-7BDF-444F-76C1944510A4}"/>
              </a:ext>
            </a:extLst>
          </p:cNvPr>
          <p:cNvSpPr>
            <a:spLocks noGrp="1"/>
          </p:cNvSpPr>
          <p:nvPr>
            <p:ph type="title"/>
          </p:nvPr>
        </p:nvSpPr>
        <p:spPr/>
        <p:txBody>
          <a:bodyPr/>
          <a:lstStyle/>
          <a:p>
            <a:r>
              <a:rPr lang="nl-NL" dirty="0" err="1"/>
              <a:t>Reliability</a:t>
            </a:r>
            <a:r>
              <a:rPr lang="nl-NL" dirty="0"/>
              <a:t> and </a:t>
            </a:r>
            <a:r>
              <a:rPr lang="nl-NL" dirty="0" err="1"/>
              <a:t>validity</a:t>
            </a:r>
            <a:endParaRPr lang="nl-NL" dirty="0"/>
          </a:p>
        </p:txBody>
      </p:sp>
      <p:sp>
        <p:nvSpPr>
          <p:cNvPr id="3" name="Tijdelijke aanduiding voor inhoud 2">
            <a:extLst>
              <a:ext uri="{FF2B5EF4-FFF2-40B4-BE49-F238E27FC236}">
                <a16:creationId xmlns:a16="http://schemas.microsoft.com/office/drawing/2014/main" id="{076B0CCE-B04B-A6DF-C420-89A377E80921}"/>
              </a:ext>
            </a:extLst>
          </p:cNvPr>
          <p:cNvSpPr>
            <a:spLocks noGrp="1"/>
          </p:cNvSpPr>
          <p:nvPr>
            <p:ph idx="1"/>
          </p:nvPr>
        </p:nvSpPr>
        <p:spPr>
          <a:xfrm>
            <a:off x="176048" y="4188542"/>
            <a:ext cx="11795234" cy="2012561"/>
          </a:xfrm>
        </p:spPr>
        <p:txBody>
          <a:bodyPr>
            <a:normAutofit fontScale="92500" lnSpcReduction="10000"/>
          </a:bodyPr>
          <a:lstStyle/>
          <a:p>
            <a:r>
              <a:rPr lang="nl-NL" dirty="0"/>
              <a:t>Resembles bias-</a:t>
            </a:r>
            <a:r>
              <a:rPr lang="nl-NL" dirty="0" err="1"/>
              <a:t>variance</a:t>
            </a:r>
            <a:r>
              <a:rPr lang="nl-NL" dirty="0"/>
              <a:t> </a:t>
            </a:r>
            <a:r>
              <a:rPr lang="nl-NL" dirty="0" err="1"/>
              <a:t>trade</a:t>
            </a:r>
            <a:r>
              <a:rPr lang="nl-NL" dirty="0"/>
              <a:t>-off</a:t>
            </a:r>
          </a:p>
          <a:p>
            <a:pPr lvl="1"/>
            <a:r>
              <a:rPr lang="nl-NL" dirty="0"/>
              <a:t>(</a:t>
            </a:r>
            <a:r>
              <a:rPr lang="nl-NL" dirty="0" err="1"/>
              <a:t>lack</a:t>
            </a:r>
            <a:r>
              <a:rPr lang="nl-NL" dirty="0"/>
              <a:t> of) </a:t>
            </a:r>
            <a:r>
              <a:rPr lang="nl-NL" dirty="0" err="1"/>
              <a:t>Reliability</a:t>
            </a:r>
            <a:r>
              <a:rPr lang="nl-NL" dirty="0"/>
              <a:t> </a:t>
            </a:r>
            <a:r>
              <a:rPr lang="nl-NL" dirty="0" err="1"/>
              <a:t>corresponds</a:t>
            </a:r>
            <a:r>
              <a:rPr lang="nl-NL" dirty="0"/>
              <a:t> </a:t>
            </a:r>
            <a:r>
              <a:rPr lang="nl-NL" dirty="0" err="1"/>
              <a:t>to</a:t>
            </a:r>
            <a:r>
              <a:rPr lang="nl-NL" dirty="0"/>
              <a:t> </a:t>
            </a:r>
            <a:r>
              <a:rPr lang="nl-NL" dirty="0" err="1"/>
              <a:t>variance</a:t>
            </a:r>
            <a:r>
              <a:rPr lang="nl-NL" dirty="0"/>
              <a:t> (</a:t>
            </a:r>
            <a:r>
              <a:rPr lang="nl-NL" i="1" dirty="0"/>
              <a:t>random</a:t>
            </a:r>
            <a:r>
              <a:rPr lang="nl-NL" dirty="0"/>
              <a:t> </a:t>
            </a:r>
            <a:r>
              <a:rPr lang="nl-NL" dirty="0" err="1"/>
              <a:t>distrurbances</a:t>
            </a:r>
            <a:r>
              <a:rPr lang="nl-NL" dirty="0"/>
              <a:t>)</a:t>
            </a:r>
          </a:p>
          <a:p>
            <a:pPr lvl="1"/>
            <a:r>
              <a:rPr lang="nl-NL" dirty="0"/>
              <a:t>(</a:t>
            </a:r>
            <a:r>
              <a:rPr lang="nl-NL" dirty="0" err="1"/>
              <a:t>lack</a:t>
            </a:r>
            <a:r>
              <a:rPr lang="nl-NL" dirty="0"/>
              <a:t> of </a:t>
            </a:r>
            <a:r>
              <a:rPr lang="nl-NL" dirty="0" err="1"/>
              <a:t>validity</a:t>
            </a:r>
            <a:r>
              <a:rPr lang="nl-NL" dirty="0"/>
              <a:t>) </a:t>
            </a:r>
            <a:r>
              <a:rPr lang="nl-NL" dirty="0" err="1"/>
              <a:t>corresponds</a:t>
            </a:r>
            <a:r>
              <a:rPr lang="nl-NL" dirty="0"/>
              <a:t> </a:t>
            </a:r>
            <a:r>
              <a:rPr lang="nl-NL" dirty="0" err="1"/>
              <a:t>to</a:t>
            </a:r>
            <a:r>
              <a:rPr lang="nl-NL" dirty="0"/>
              <a:t> bias (</a:t>
            </a:r>
            <a:r>
              <a:rPr lang="nl-NL" i="1" dirty="0" err="1"/>
              <a:t>systematic</a:t>
            </a:r>
            <a:r>
              <a:rPr lang="nl-NL" dirty="0"/>
              <a:t> </a:t>
            </a:r>
            <a:r>
              <a:rPr lang="nl-NL" dirty="0" err="1"/>
              <a:t>disturbances</a:t>
            </a:r>
            <a:r>
              <a:rPr lang="nl-NL" dirty="0"/>
              <a:t>) </a:t>
            </a:r>
          </a:p>
          <a:p>
            <a:r>
              <a:rPr lang="nl-NL" dirty="0" err="1"/>
              <a:t>McD</a:t>
            </a:r>
            <a:r>
              <a:rPr lang="nl-NL" dirty="0"/>
              <a:t> (Ch5) </a:t>
            </a:r>
            <a:r>
              <a:rPr lang="nl-NL" dirty="0" err="1"/>
              <a:t>writes</a:t>
            </a:r>
            <a:r>
              <a:rPr lang="nl-NL" dirty="0"/>
              <a:t> </a:t>
            </a:r>
            <a:r>
              <a:rPr lang="nl-NL" dirty="0" err="1"/>
              <a:t>about</a:t>
            </a:r>
            <a:r>
              <a:rPr lang="nl-NL" dirty="0"/>
              <a:t> </a:t>
            </a:r>
            <a:r>
              <a:rPr lang="nl-NL" i="1" dirty="0" err="1"/>
              <a:t>Reliability</a:t>
            </a:r>
            <a:r>
              <a:rPr lang="nl-NL" i="1" dirty="0"/>
              <a:t>, </a:t>
            </a:r>
            <a:r>
              <a:rPr lang="nl-NL" i="1" dirty="0" err="1"/>
              <a:t>Validity</a:t>
            </a:r>
            <a:r>
              <a:rPr lang="nl-NL" i="1" dirty="0"/>
              <a:t> </a:t>
            </a:r>
            <a:r>
              <a:rPr lang="nl-NL" dirty="0"/>
              <a:t>and</a:t>
            </a:r>
            <a:r>
              <a:rPr lang="nl-NL" i="1" dirty="0"/>
              <a:t> </a:t>
            </a:r>
            <a:r>
              <a:rPr lang="nl-NL" i="1" dirty="0" err="1"/>
              <a:t>Generalizability</a:t>
            </a:r>
            <a:r>
              <a:rPr lang="nl-NL" i="1" dirty="0"/>
              <a:t>. </a:t>
            </a:r>
            <a:r>
              <a:rPr lang="nl-NL" dirty="0"/>
              <a:t>In </a:t>
            </a:r>
            <a:r>
              <a:rPr lang="nl-NL" dirty="0" err="1"/>
              <a:t>my</a:t>
            </a:r>
            <a:r>
              <a:rPr lang="nl-NL" dirty="0"/>
              <a:t> opinion, </a:t>
            </a:r>
            <a:r>
              <a:rPr lang="nl-NL" dirty="0" err="1"/>
              <a:t>both</a:t>
            </a:r>
            <a:r>
              <a:rPr lang="nl-NL" dirty="0"/>
              <a:t> of </a:t>
            </a:r>
            <a:r>
              <a:rPr lang="nl-NL" dirty="0" err="1"/>
              <a:t>the</a:t>
            </a:r>
            <a:r>
              <a:rPr lang="nl-NL" dirty="0"/>
              <a:t> </a:t>
            </a:r>
            <a:r>
              <a:rPr lang="nl-NL" dirty="0" err="1"/>
              <a:t>latter</a:t>
            </a:r>
            <a:r>
              <a:rPr lang="nl-NL" dirty="0"/>
              <a:t> </a:t>
            </a:r>
            <a:r>
              <a:rPr lang="nl-NL" dirty="0" err="1"/>
              <a:t>two</a:t>
            </a:r>
            <a:r>
              <a:rPr lang="nl-NL" dirty="0"/>
              <a:t> are </a:t>
            </a:r>
            <a:r>
              <a:rPr lang="nl-NL" i="1" dirty="0" err="1"/>
              <a:t>validity</a:t>
            </a:r>
            <a:r>
              <a:rPr lang="nl-NL" dirty="0"/>
              <a:t>.</a:t>
            </a:r>
          </a:p>
          <a:p>
            <a:pPr marL="0" indent="0">
              <a:buNone/>
            </a:pPr>
            <a:endParaRPr lang="nl-NL" dirty="0"/>
          </a:p>
        </p:txBody>
      </p:sp>
      <p:sp>
        <p:nvSpPr>
          <p:cNvPr id="4" name="Tijdelijke aanduiding voor dianummer 3">
            <a:extLst>
              <a:ext uri="{FF2B5EF4-FFF2-40B4-BE49-F238E27FC236}">
                <a16:creationId xmlns:a16="http://schemas.microsoft.com/office/drawing/2014/main" id="{957BEC3F-E863-CCD6-9546-EE952D1B2CF4}"/>
              </a:ext>
            </a:extLst>
          </p:cNvPr>
          <p:cNvSpPr>
            <a:spLocks noGrp="1"/>
          </p:cNvSpPr>
          <p:nvPr>
            <p:ph type="sldNum" sz="quarter" idx="12"/>
          </p:nvPr>
        </p:nvSpPr>
        <p:spPr/>
        <p:txBody>
          <a:bodyPr/>
          <a:lstStyle/>
          <a:p>
            <a:fld id="{0BD1E4AD-7C3E-1942-9738-052155FA6AEF}" type="slidenum">
              <a:rPr lang="en-US" smtClean="0"/>
              <a:pPr/>
              <a:t>26</a:t>
            </a:fld>
            <a:endParaRPr lang="en-US" dirty="0"/>
          </a:p>
        </p:txBody>
      </p:sp>
      <p:pic>
        <p:nvPicPr>
          <p:cNvPr id="8194" name="Picture 2" descr="– Possible combinations of validity and reliability of measurement instruments ">
            <a:extLst>
              <a:ext uri="{FF2B5EF4-FFF2-40B4-BE49-F238E27FC236}">
                <a16:creationId xmlns:a16="http://schemas.microsoft.com/office/drawing/2014/main" id="{FECE07EF-022B-5FC1-675E-C22E147EE5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880" y="1185151"/>
            <a:ext cx="8756914" cy="2864026"/>
          </a:xfrm>
          <a:prstGeom prst="rect">
            <a:avLst/>
          </a:prstGeom>
          <a:noFill/>
          <a:extLst>
            <a:ext uri="{909E8E84-426E-40DD-AFC4-6F175D3DCCD1}">
              <a14:hiddenFill xmlns:a14="http://schemas.microsoft.com/office/drawing/2010/main">
                <a:solidFill>
                  <a:srgbClr val="FFFFFF"/>
                </a:solidFill>
              </a14:hiddenFill>
            </a:ext>
          </a:extLst>
        </p:spPr>
      </p:pic>
      <p:sp>
        <p:nvSpPr>
          <p:cNvPr id="5" name="Vermenigvuldigingsteken 4">
            <a:extLst>
              <a:ext uri="{FF2B5EF4-FFF2-40B4-BE49-F238E27FC236}">
                <a16:creationId xmlns:a16="http://schemas.microsoft.com/office/drawing/2014/main" id="{80B0D764-BB8C-F702-0369-14F08E4A84E2}"/>
              </a:ext>
            </a:extLst>
          </p:cNvPr>
          <p:cNvSpPr/>
          <p:nvPr/>
        </p:nvSpPr>
        <p:spPr>
          <a:xfrm>
            <a:off x="2408903" y="567450"/>
            <a:ext cx="3237121" cy="3481727"/>
          </a:xfrm>
          <a:prstGeom prst="mathMultiply">
            <a:avLst/>
          </a:prstGeom>
          <a:solidFill>
            <a:srgbClr val="C0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65022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31316B-9D6F-1B83-3E1E-C5C0F7C1DC56}"/>
              </a:ext>
            </a:extLst>
          </p:cNvPr>
          <p:cNvSpPr>
            <a:spLocks noGrp="1"/>
          </p:cNvSpPr>
          <p:nvPr>
            <p:ph type="title"/>
          </p:nvPr>
        </p:nvSpPr>
        <p:spPr/>
        <p:txBody>
          <a:bodyPr/>
          <a:lstStyle/>
          <a:p>
            <a:r>
              <a:rPr lang="nl-NL" dirty="0" err="1"/>
              <a:t>Notation</a:t>
            </a:r>
            <a:endParaRPr lang="nl-NL" dirty="0"/>
          </a:p>
        </p:txBody>
      </p:sp>
      <mc:AlternateContent xmlns:mc="http://schemas.openxmlformats.org/markup-compatibility/2006">
        <mc:Choice xmlns:a14="http://schemas.microsoft.com/office/drawing/2010/main" Requires="a14">
          <p:sp>
            <p:nvSpPr>
              <p:cNvPr id="3" name="Tijdelijke aanduiding voor inhoud 2">
                <a:extLst>
                  <a:ext uri="{FF2B5EF4-FFF2-40B4-BE49-F238E27FC236}">
                    <a16:creationId xmlns:a16="http://schemas.microsoft.com/office/drawing/2014/main" id="{74DAADCC-2339-1FE4-F185-31543991BDAC}"/>
                  </a:ext>
                </a:extLst>
              </p:cNvPr>
              <p:cNvSpPr>
                <a:spLocks noGrp="1"/>
              </p:cNvSpPr>
              <p:nvPr>
                <p:ph idx="1"/>
              </p:nvPr>
            </p:nvSpPr>
            <p:spPr/>
            <p:txBody>
              <a:bodyPr/>
              <a:lstStyle/>
              <a:p>
                <a:r>
                  <a:rPr lang="nl-NL" dirty="0"/>
                  <a:t>Capitals </a:t>
                </a:r>
                <a:r>
                  <a:rPr lang="nl-NL" dirty="0" err="1"/>
                  <a:t>denote</a:t>
                </a:r>
                <a:r>
                  <a:rPr lang="nl-NL" dirty="0"/>
                  <a:t> random variables (such as </a:t>
                </a:r>
                <a14:m>
                  <m:oMath xmlns:m="http://schemas.openxmlformats.org/officeDocument/2006/math">
                    <m:r>
                      <a:rPr lang="nl-NL" b="0" i="1" smtClean="0">
                        <a:latin typeface="Cambria Math" panose="02040503050406030204" pitchFamily="18" charset="0"/>
                      </a:rPr>
                      <m:t>𝑌</m:t>
                    </m:r>
                    <m:r>
                      <a:rPr lang="nl-NL" b="0" i="1" smtClean="0">
                        <a:latin typeface="Cambria Math" panose="02040503050406030204" pitchFamily="18" charset="0"/>
                      </a:rPr>
                      <m:t>,</m:t>
                    </m:r>
                    <m:r>
                      <a:rPr lang="en-US" b="0" i="1" smtClean="0">
                        <a:latin typeface="Cambria Math" panose="02040503050406030204" pitchFamily="18" charset="0"/>
                      </a:rPr>
                      <m:t>𝑇</m:t>
                    </m:r>
                    <m:r>
                      <a:rPr lang="nl-NL" b="0" i="1" smtClean="0">
                        <a:latin typeface="Cambria Math" panose="02040503050406030204" pitchFamily="18" charset="0"/>
                      </a:rPr>
                      <m:t>,</m:t>
                    </m:r>
                    <m:r>
                      <a:rPr lang="nl-NL" b="0" i="1" smtClean="0">
                        <a:latin typeface="Cambria Math" panose="02040503050406030204" pitchFamily="18" charset="0"/>
                      </a:rPr>
                      <m:t>𝐸</m:t>
                    </m:r>
                  </m:oMath>
                </a14:m>
                <a:r>
                  <a:rPr lang="nl-NL" b="0" dirty="0"/>
                  <a:t>)</a:t>
                </a:r>
                <a:r>
                  <a:rPr lang="nl-NL" dirty="0"/>
                  <a:t>.</a:t>
                </a:r>
              </a:p>
              <a:p>
                <a:r>
                  <a:rPr lang="nl-NL" dirty="0" err="1"/>
                  <a:t>Lowercase</a:t>
                </a:r>
                <a:r>
                  <a:rPr lang="nl-NL" dirty="0"/>
                  <a:t> </a:t>
                </a:r>
                <a:r>
                  <a:rPr lang="nl-NL" dirty="0" err="1"/>
                  <a:t>Greek</a:t>
                </a:r>
                <a:r>
                  <a:rPr lang="nl-NL" dirty="0"/>
                  <a:t> </a:t>
                </a:r>
                <a:r>
                  <a:rPr lang="nl-NL" dirty="0" err="1"/>
                  <a:t>characters</a:t>
                </a:r>
                <a:r>
                  <a:rPr lang="nl-NL" dirty="0"/>
                  <a:t> </a:t>
                </a:r>
                <a:r>
                  <a:rPr lang="nl-NL" dirty="0" err="1"/>
                  <a:t>denote</a:t>
                </a:r>
                <a:r>
                  <a:rPr lang="nl-NL" dirty="0"/>
                  <a:t> </a:t>
                </a:r>
                <a:r>
                  <a:rPr lang="nl-NL" dirty="0" err="1"/>
                  <a:t>population</a:t>
                </a:r>
                <a:r>
                  <a:rPr lang="nl-NL" dirty="0"/>
                  <a:t> parameters (such as </a:t>
                </a:r>
                <a14:m>
                  <m:oMath xmlns:m="http://schemas.openxmlformats.org/officeDocument/2006/math">
                    <m:r>
                      <a:rPr lang="nl-NL" b="0" i="1" smtClean="0">
                        <a:latin typeface="Cambria Math" panose="02040503050406030204" pitchFamily="18" charset="0"/>
                      </a:rPr>
                      <m:t>𝜌</m:t>
                    </m:r>
                    <m:r>
                      <a:rPr lang="nl-NL" b="0" i="1" smtClean="0">
                        <a:latin typeface="Cambria Math" panose="02040503050406030204" pitchFamily="18" charset="0"/>
                      </a:rPr>
                      <m:t>, </m:t>
                    </m:r>
                    <m:r>
                      <a:rPr lang="nl-NL" b="0" i="1" smtClean="0">
                        <a:latin typeface="Cambria Math" panose="02040503050406030204" pitchFamily="18" charset="0"/>
                      </a:rPr>
                      <m:t>𝜎</m:t>
                    </m:r>
                    <m:r>
                      <a:rPr lang="nl-NL" b="0" i="1" smtClean="0">
                        <a:latin typeface="Cambria Math" panose="02040503050406030204" pitchFamily="18" charset="0"/>
                      </a:rPr>
                      <m:t>, </m:t>
                    </m:r>
                    <m:r>
                      <a:rPr lang="nl-NL" b="0" i="1" smtClean="0">
                        <a:latin typeface="Cambria Math" panose="02040503050406030204" pitchFamily="18" charset="0"/>
                      </a:rPr>
                      <m:t>𝜆</m:t>
                    </m:r>
                  </m:oMath>
                </a14:m>
                <a:r>
                  <a:rPr lang="nl-NL" dirty="0"/>
                  <a:t>)</a:t>
                </a:r>
              </a:p>
              <a:p>
                <a:r>
                  <a:rPr lang="nl-NL" dirty="0" err="1"/>
                  <a:t>Lowercase</a:t>
                </a:r>
                <a:r>
                  <a:rPr lang="nl-NL" dirty="0"/>
                  <a:t> Latin </a:t>
                </a:r>
                <a:r>
                  <a:rPr lang="nl-NL" dirty="0" err="1"/>
                  <a:t>characters</a:t>
                </a:r>
                <a:r>
                  <a:rPr lang="nl-NL" dirty="0"/>
                  <a:t> </a:t>
                </a:r>
                <a:r>
                  <a:rPr lang="nl-NL" dirty="0" err="1"/>
                  <a:t>denote</a:t>
                </a:r>
                <a:r>
                  <a:rPr lang="nl-NL" dirty="0"/>
                  <a:t> </a:t>
                </a:r>
                <a:r>
                  <a:rPr lang="nl-NL" dirty="0" err="1"/>
                  <a:t>the</a:t>
                </a:r>
                <a:r>
                  <a:rPr lang="nl-NL" dirty="0"/>
                  <a:t> </a:t>
                </a:r>
                <a:r>
                  <a:rPr lang="nl-NL" dirty="0" err="1"/>
                  <a:t>corresponding</a:t>
                </a:r>
                <a:r>
                  <a:rPr lang="nl-NL" dirty="0"/>
                  <a:t> sample </a:t>
                </a:r>
                <a:r>
                  <a:rPr lang="nl-NL" dirty="0" err="1"/>
                  <a:t>estimates</a:t>
                </a:r>
                <a:r>
                  <a:rPr lang="nl-NL" dirty="0"/>
                  <a:t> (such as </a:t>
                </a:r>
                <a14:m>
                  <m:oMath xmlns:m="http://schemas.openxmlformats.org/officeDocument/2006/math">
                    <m:r>
                      <a:rPr lang="nl-NL" b="0" i="1" smtClean="0">
                        <a:latin typeface="Cambria Math" panose="02040503050406030204" pitchFamily="18" charset="0"/>
                      </a:rPr>
                      <m:t>𝑟</m:t>
                    </m:r>
                    <m:r>
                      <a:rPr lang="nl-NL" b="0" i="1" smtClean="0">
                        <a:latin typeface="Cambria Math" panose="02040503050406030204" pitchFamily="18" charset="0"/>
                      </a:rPr>
                      <m:t>, </m:t>
                    </m:r>
                    <m:r>
                      <a:rPr lang="nl-NL" b="0" i="1" smtClean="0">
                        <a:latin typeface="Cambria Math" panose="02040503050406030204" pitchFamily="18" charset="0"/>
                      </a:rPr>
                      <m:t>𝑠</m:t>
                    </m:r>
                    <m:r>
                      <a:rPr lang="nl-NL" b="0" i="1" smtClean="0">
                        <a:latin typeface="Cambria Math" panose="02040503050406030204" pitchFamily="18" charset="0"/>
                      </a:rPr>
                      <m:t>)</m:t>
                    </m:r>
                  </m:oMath>
                </a14:m>
                <a:r>
                  <a:rPr lang="nl-NL" dirty="0"/>
                  <a:t>, and/or constants and </a:t>
                </a:r>
                <a:r>
                  <a:rPr lang="nl-NL" dirty="0" err="1"/>
                  <a:t>realized</a:t>
                </a:r>
                <a:r>
                  <a:rPr lang="nl-NL" dirty="0"/>
                  <a:t> (i.e., </a:t>
                </a:r>
                <a:r>
                  <a:rPr lang="nl-NL" dirty="0" err="1"/>
                  <a:t>fixed</a:t>
                </a:r>
                <a:r>
                  <a:rPr lang="nl-NL" dirty="0"/>
                  <a:t> but </a:t>
                </a:r>
                <a:r>
                  <a:rPr lang="nl-NL" dirty="0" err="1"/>
                  <a:t>possibly</a:t>
                </a:r>
                <a:r>
                  <a:rPr lang="nl-NL" dirty="0"/>
                  <a:t> </a:t>
                </a:r>
                <a:r>
                  <a:rPr lang="nl-NL" dirty="0" err="1"/>
                  <a:t>unknown</a:t>
                </a:r>
                <a:r>
                  <a:rPr lang="nl-NL" dirty="0"/>
                  <a:t>) </a:t>
                </a:r>
                <a:r>
                  <a:rPr lang="nl-NL" dirty="0" err="1"/>
                  <a:t>values</a:t>
                </a:r>
                <a:r>
                  <a:rPr lang="nl-NL" dirty="0"/>
                  <a:t>.</a:t>
                </a:r>
              </a:p>
              <a:p>
                <a:r>
                  <a:rPr lang="nl-NL" dirty="0" err="1"/>
                  <a:t>Upper</a:t>
                </a:r>
                <a:r>
                  <a:rPr lang="nl-NL" dirty="0"/>
                  <a:t> case </a:t>
                </a:r>
                <a:r>
                  <a:rPr lang="nl-NL" dirty="0" err="1"/>
                  <a:t>Greek</a:t>
                </a:r>
                <a:r>
                  <a:rPr lang="nl-NL" dirty="0"/>
                  <a:t> </a:t>
                </a:r>
                <a:r>
                  <a:rPr lang="nl-NL" dirty="0" err="1"/>
                  <a:t>characters</a:t>
                </a:r>
                <a:r>
                  <a:rPr lang="nl-NL" dirty="0"/>
                  <a:t> (</a:t>
                </a:r>
                <a:r>
                  <a:rPr lang="nl-NL" dirty="0" err="1"/>
                  <a:t>such</a:t>
                </a:r>
                <a:r>
                  <a:rPr lang="nl-NL" dirty="0"/>
                  <a:t> as </a:t>
                </a:r>
                <a14:m>
                  <m:oMath xmlns:m="http://schemas.openxmlformats.org/officeDocument/2006/math">
                    <m:r>
                      <m:rPr>
                        <m:sty m:val="p"/>
                      </m:rPr>
                      <a:rPr lang="nl-NL" b="0" i="0" smtClean="0">
                        <a:latin typeface="Cambria Math" panose="02040503050406030204" pitchFamily="18" charset="0"/>
                      </a:rPr>
                      <m:t>Θ</m:t>
                    </m:r>
                    <m:r>
                      <a:rPr lang="nl-NL" b="0" i="1" smtClean="0">
                        <a:latin typeface="Cambria Math" panose="02040503050406030204" pitchFamily="18" charset="0"/>
                      </a:rPr>
                      <m:t>, </m:t>
                    </m:r>
                    <m:r>
                      <m:rPr>
                        <m:sty m:val="p"/>
                      </m:rPr>
                      <a:rPr lang="nl-NL" b="0" i="0" smtClean="0">
                        <a:latin typeface="Cambria Math" panose="02040503050406030204" pitchFamily="18" charset="0"/>
                      </a:rPr>
                      <m:t>Γ</m:t>
                    </m:r>
                    <m:r>
                      <a:rPr lang="nl-NL" b="0" i="0" smtClean="0">
                        <a:latin typeface="Cambria Math" panose="02040503050406030204" pitchFamily="18" charset="0"/>
                      </a:rPr>
                      <m:t>,</m:t>
                    </m:r>
                    <m:r>
                      <m:rPr>
                        <m:sty m:val="p"/>
                      </m:rPr>
                      <a:rPr lang="nl-NL" b="0" i="0" smtClean="0">
                        <a:latin typeface="Cambria Math" panose="02040503050406030204" pitchFamily="18" charset="0"/>
                      </a:rPr>
                      <m:t>Λ</m:t>
                    </m:r>
                  </m:oMath>
                </a14:m>
                <a:r>
                  <a:rPr lang="nl-NL" dirty="0"/>
                  <a:t>) </a:t>
                </a:r>
                <a:r>
                  <a:rPr lang="nl-NL" dirty="0" err="1"/>
                  <a:t>denote</a:t>
                </a:r>
                <a:r>
                  <a:rPr lang="nl-NL" dirty="0"/>
                  <a:t> matrices of </a:t>
                </a:r>
                <a:r>
                  <a:rPr lang="nl-NL" dirty="0" err="1"/>
                  <a:t>population</a:t>
                </a:r>
                <a:r>
                  <a:rPr lang="nl-NL" dirty="0"/>
                  <a:t> parameters in factor analysis and SEM.</a:t>
                </a:r>
              </a:p>
              <a:p>
                <a:pPr lvl="1"/>
                <a:r>
                  <a:rPr lang="nl-NL" dirty="0"/>
                  <a:t>But here </a:t>
                </a:r>
                <a:r>
                  <a:rPr lang="nl-NL" dirty="0" err="1"/>
                  <a:t>often</a:t>
                </a:r>
                <a:r>
                  <a:rPr lang="nl-NL" dirty="0"/>
                  <a:t> </a:t>
                </a:r>
                <a:r>
                  <a:rPr lang="nl-NL" dirty="0" err="1"/>
                  <a:t>lowercase</a:t>
                </a:r>
                <a:r>
                  <a:rPr lang="nl-NL" dirty="0"/>
                  <a:t> </a:t>
                </a:r>
                <a:r>
                  <a:rPr lang="nl-NL" dirty="0" err="1"/>
                  <a:t>latin</a:t>
                </a:r>
                <a:r>
                  <a:rPr lang="nl-NL" dirty="0"/>
                  <a:t> </a:t>
                </a:r>
                <a:r>
                  <a:rPr lang="nl-NL" dirty="0" err="1"/>
                  <a:t>used</a:t>
                </a:r>
                <a:r>
                  <a:rPr lang="nl-NL" dirty="0"/>
                  <a:t> </a:t>
                </a:r>
                <a:r>
                  <a:rPr lang="nl-NL" dirty="0" err="1"/>
                  <a:t>to</a:t>
                </a:r>
                <a:r>
                  <a:rPr lang="nl-NL" dirty="0"/>
                  <a:t> </a:t>
                </a:r>
                <a:r>
                  <a:rPr lang="nl-NL" dirty="0" err="1"/>
                  <a:t>denote</a:t>
                </a:r>
                <a:r>
                  <a:rPr lang="nl-NL" dirty="0"/>
                  <a:t> variables…. </a:t>
                </a:r>
              </a:p>
            </p:txBody>
          </p:sp>
        </mc:Choice>
        <mc:Fallback>
          <p:sp>
            <p:nvSpPr>
              <p:cNvPr id="3" name="Tijdelijke aanduiding voor inhoud 2">
                <a:extLst>
                  <a:ext uri="{FF2B5EF4-FFF2-40B4-BE49-F238E27FC236}">
                    <a16:creationId xmlns:a16="http://schemas.microsoft.com/office/drawing/2014/main" id="{74DAADCC-2339-1FE4-F185-31543991BDAC}"/>
                  </a:ext>
                </a:extLst>
              </p:cNvPr>
              <p:cNvSpPr>
                <a:spLocks noGrp="1" noRot="1" noChangeAspect="1" noMove="1" noResize="1" noEditPoints="1" noAdjustHandles="1" noChangeArrowheads="1" noChangeShapeType="1" noTextEdit="1"/>
              </p:cNvSpPr>
              <p:nvPr>
                <p:ph idx="1"/>
              </p:nvPr>
            </p:nvSpPr>
            <p:spPr>
              <a:blipFill>
                <a:blip r:embed="rId2"/>
                <a:stretch>
                  <a:fillRect l="-930" t="-1902"/>
                </a:stretch>
              </a:blipFill>
            </p:spPr>
            <p:txBody>
              <a:bodyPr/>
              <a:lstStyle/>
              <a:p>
                <a:r>
                  <a:rPr lang="nl-NL">
                    <a:noFill/>
                  </a:rPr>
                  <a:t> </a:t>
                </a:r>
              </a:p>
            </p:txBody>
          </p:sp>
        </mc:Fallback>
      </mc:AlternateContent>
      <p:sp>
        <p:nvSpPr>
          <p:cNvPr id="4" name="Tijdelijke aanduiding voor dianummer 3">
            <a:extLst>
              <a:ext uri="{FF2B5EF4-FFF2-40B4-BE49-F238E27FC236}">
                <a16:creationId xmlns:a16="http://schemas.microsoft.com/office/drawing/2014/main" id="{E7928ED9-B22D-3C1C-FB7B-ED9FA8868C86}"/>
              </a:ext>
            </a:extLst>
          </p:cNvPr>
          <p:cNvSpPr>
            <a:spLocks noGrp="1"/>
          </p:cNvSpPr>
          <p:nvPr>
            <p:ph type="sldNum" sz="quarter" idx="12"/>
          </p:nvPr>
        </p:nvSpPr>
        <p:spPr/>
        <p:txBody>
          <a:bodyPr/>
          <a:lstStyle/>
          <a:p>
            <a:fld id="{0BD1E4AD-7C3E-1942-9738-052155FA6AEF}" type="slidenum">
              <a:rPr lang="en-US" smtClean="0"/>
              <a:pPr/>
              <a:t>27</a:t>
            </a:fld>
            <a:endParaRPr lang="en-US" dirty="0"/>
          </a:p>
        </p:txBody>
      </p:sp>
    </p:spTree>
    <p:extLst>
      <p:ext uri="{BB962C8B-B14F-4D97-AF65-F5344CB8AC3E}">
        <p14:creationId xmlns:p14="http://schemas.microsoft.com/office/powerpoint/2010/main" val="732042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lstStyle/>
          <a:p>
            <a:r>
              <a:rPr lang="en-US" dirty="0"/>
              <a:t>Classical Test Theory</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28</a:t>
            </a:fld>
            <a:endParaRPr lang="en-US"/>
          </a:p>
        </p:txBody>
      </p:sp>
    </p:spTree>
    <p:extLst>
      <p:ext uri="{BB962C8B-B14F-4D97-AF65-F5344CB8AC3E}">
        <p14:creationId xmlns:p14="http://schemas.microsoft.com/office/powerpoint/2010/main" val="2334262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7" y="1073984"/>
                <a:ext cx="9265408" cy="5127119"/>
              </a:xfrm>
            </p:spPr>
            <p:txBody>
              <a:bodyPr/>
              <a:lstStyle/>
              <a:p>
                <a:pPr marL="0" indent="0">
                  <a:buNone/>
                </a:pPr>
                <a:endParaRPr lang="en-US" dirty="0"/>
              </a:p>
              <a:p>
                <a:pPr marL="0" indent="0">
                  <a:buNone/>
                </a:pPr>
                <a:r>
                  <a:rPr lang="en-US" dirty="0"/>
                  <a:t>Observed score </a:t>
                </a:r>
                <a14:m>
                  <m:oMath xmlns:m="http://schemas.openxmlformats.org/officeDocument/2006/math">
                    <m:r>
                      <a:rPr lang="nl-NL" b="0" i="1" dirty="0" smtClean="0">
                        <a:latin typeface="Cambria Math" panose="02040503050406030204" pitchFamily="18" charset="0"/>
                      </a:rPr>
                      <m:t>𝑌</m:t>
                    </m:r>
                  </m:oMath>
                </a14:m>
                <a:r>
                  <a:rPr lang="en-US" dirty="0"/>
                  <a:t> is the sum of two independent sources of variation, true score </a:t>
                </a:r>
                <a14:m>
                  <m:oMath xmlns:m="http://schemas.openxmlformats.org/officeDocument/2006/math">
                    <m:r>
                      <a:rPr lang="en-US" b="0" i="1" smtClean="0">
                        <a:latin typeface="Cambria Math" panose="02040503050406030204" pitchFamily="18" charset="0"/>
                      </a:rPr>
                      <m:t>𝑇</m:t>
                    </m:r>
                  </m:oMath>
                </a14:m>
                <a:r>
                  <a:rPr lang="en-US" dirty="0"/>
                  <a:t> and error </a:t>
                </a:r>
                <a14:m>
                  <m:oMath xmlns:m="http://schemas.openxmlformats.org/officeDocument/2006/math">
                    <m:r>
                      <a:rPr lang="nl-NL" b="0" i="1" smtClean="0">
                        <a:latin typeface="Cambria Math" panose="02040503050406030204" pitchFamily="18" charset="0"/>
                      </a:rPr>
                      <m:t>𝐸</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nl-NL" b="0" i="1" smtClean="0">
                          <a:latin typeface="Cambria Math" panose="02040503050406030204" pitchFamily="18" charset="0"/>
                        </a:rPr>
                        <m:t>𝐸</m:t>
                      </m:r>
                    </m:oMath>
                  </m:oMathPara>
                </a14:m>
                <a:endParaRPr lang="nl-NL" b="0" dirty="0"/>
              </a:p>
              <a:p>
                <a:pPr marL="0" indent="0">
                  <a:buNone/>
                </a:pPr>
                <a:endParaRPr lang="en-US" dirty="0"/>
              </a:p>
              <a:p>
                <a:pPr marL="0" indent="0">
                  <a:buNone/>
                </a:pPr>
                <a:r>
                  <a:rPr lang="en-US" dirty="0"/>
                  <a:t>Further,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𝜌</m:t>
                        </m:r>
                      </m:e>
                      <m:sub>
                        <m:r>
                          <a:rPr lang="nl-NL" b="0" i="1" smtClean="0">
                            <a:latin typeface="Cambria Math" panose="02040503050406030204" pitchFamily="18" charset="0"/>
                          </a:rPr>
                          <m:t>𝑇𝐸</m:t>
                        </m:r>
                      </m:sub>
                    </m:sSub>
                    <m:r>
                      <a:rPr lang="nl-NL" b="0" i="1" smtClean="0">
                        <a:latin typeface="Cambria Math" panose="02040503050406030204" pitchFamily="18" charset="0"/>
                      </a:rPr>
                      <m:t>=0</m:t>
                    </m:r>
                  </m:oMath>
                </a14:m>
                <a:r>
                  <a:rPr lang="en-US" dirty="0"/>
                  <a:t> and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𝜇</m:t>
                        </m:r>
                      </m:e>
                      <m:sub>
                        <m:r>
                          <a:rPr lang="nl-NL" b="0" i="1" smtClean="0">
                            <a:latin typeface="Cambria Math" panose="02040503050406030204" pitchFamily="18" charset="0"/>
                          </a:rPr>
                          <m:t>𝐸</m:t>
                        </m:r>
                      </m:sub>
                    </m:sSub>
                    <m:r>
                      <a:rPr lang="nl-NL" b="0" i="1" smtClean="0">
                        <a:latin typeface="Cambria Math" panose="02040503050406030204" pitchFamily="18" charset="0"/>
                      </a:rPr>
                      <m:t>=0</m:t>
                    </m:r>
                  </m:oMath>
                </a14:m>
                <a:r>
                  <a:rPr lang="en-US" dirty="0"/>
                  <a:t>.</a:t>
                </a:r>
              </a:p>
              <a:p>
                <a:pPr marL="0" indent="0">
                  <a:buNone/>
                </a:pPr>
                <a:endParaRPr lang="en-US" dirty="0"/>
              </a:p>
            </p:txBody>
          </p:sp>
        </mc:Choice>
        <mc:Fallback>
          <p:sp>
            <p:nvSpPr>
              <p:cNvPr id="3" name="Content Placeholder 2">
                <a:extLst>
                  <a:ext uri="{FF2B5EF4-FFF2-40B4-BE49-F238E27FC236}">
                    <a16:creationId xmlns:a16="http://schemas.microsoft.com/office/drawing/2014/main" id="{47C19647-4EAE-CC2B-F123-B3F77F1F2053}"/>
                  </a:ext>
                </a:extLst>
              </p:cNvPr>
              <p:cNvSpPr>
                <a:spLocks noGrp="1" noRot="1" noChangeAspect="1" noMove="1" noResize="1" noEditPoints="1" noAdjustHandles="1" noChangeArrowheads="1" noChangeShapeType="1" noTextEdit="1"/>
              </p:cNvSpPr>
              <p:nvPr>
                <p:ph idx="1"/>
              </p:nvPr>
            </p:nvSpPr>
            <p:spPr>
              <a:xfrm>
                <a:off x="176047" y="1073984"/>
                <a:ext cx="9265408" cy="5127119"/>
              </a:xfrm>
              <a:blipFill>
                <a:blip r:embed="rId3"/>
                <a:stretch>
                  <a:fillRect l="-138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29</a:t>
            </a:fld>
            <a:endParaRPr lang="en-US" dirty="0"/>
          </a:p>
        </p:txBody>
      </p:sp>
    </p:spTree>
    <p:extLst>
      <p:ext uri="{BB962C8B-B14F-4D97-AF65-F5344CB8AC3E}">
        <p14:creationId xmlns:p14="http://schemas.microsoft.com/office/powerpoint/2010/main" val="30086330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1C43B-6A50-8EEE-7E56-BBDF40036FD0}"/>
              </a:ext>
            </a:extLst>
          </p:cNvPr>
          <p:cNvSpPr>
            <a:spLocks noGrp="1"/>
          </p:cNvSpPr>
          <p:nvPr>
            <p:ph type="title"/>
          </p:nvPr>
        </p:nvSpPr>
        <p:spPr/>
        <p:txBody>
          <a:bodyPr/>
          <a:lstStyle/>
          <a:p>
            <a:r>
              <a:rPr lang="en-US" dirty="0"/>
              <a:t>Course Organization</a:t>
            </a:r>
          </a:p>
        </p:txBody>
      </p:sp>
      <p:sp>
        <p:nvSpPr>
          <p:cNvPr id="3" name="Text Placeholder 2">
            <a:extLst>
              <a:ext uri="{FF2B5EF4-FFF2-40B4-BE49-F238E27FC236}">
                <a16:creationId xmlns:a16="http://schemas.microsoft.com/office/drawing/2014/main" id="{B97FED5A-3E38-F4C3-0CB7-ADD1AA5B0F60}"/>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D80EF681-AF08-E1F8-8B39-BC512EE8611E}"/>
              </a:ext>
            </a:extLst>
          </p:cNvPr>
          <p:cNvSpPr>
            <a:spLocks noGrp="1"/>
          </p:cNvSpPr>
          <p:nvPr>
            <p:ph type="sldNum" sz="quarter" idx="12"/>
          </p:nvPr>
        </p:nvSpPr>
        <p:spPr/>
        <p:txBody>
          <a:bodyPr/>
          <a:lstStyle/>
          <a:p>
            <a:fld id="{0BD1E4AD-7C3E-1942-9738-052155FA6AEF}" type="slidenum">
              <a:rPr lang="en-US" smtClean="0"/>
              <a:t>3</a:t>
            </a:fld>
            <a:endParaRPr lang="en-US"/>
          </a:p>
        </p:txBody>
      </p:sp>
    </p:spTree>
    <p:extLst>
      <p:ext uri="{BB962C8B-B14F-4D97-AF65-F5344CB8AC3E}">
        <p14:creationId xmlns:p14="http://schemas.microsoft.com/office/powerpoint/2010/main" val="363986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 Graphical Representation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6" y="1073984"/>
                <a:ext cx="9262872" cy="5127119"/>
              </a:xfrm>
            </p:spPr>
            <p:txBody>
              <a:bodyPr>
                <a:normAutofit/>
              </a:bodyPr>
              <a:lstStyle/>
              <a:p>
                <a:pPr marL="0" indent="0">
                  <a:buNone/>
                </a:pPr>
                <a:r>
                  <a:rPr lang="en-US" dirty="0"/>
                  <a:t>Classical Test Theory (CTT) understands a given observed score (</a:t>
                </a:r>
                <a14:m>
                  <m:oMath xmlns:m="http://schemas.openxmlformats.org/officeDocument/2006/math">
                    <m:r>
                      <a:rPr lang="en-US" i="1" dirty="0" smtClean="0">
                        <a:latin typeface="Cambria Math" panose="02040503050406030204" pitchFamily="18" charset="0"/>
                      </a:rPr>
                      <m:t>𝑦</m:t>
                    </m:r>
                  </m:oMath>
                </a14:m>
                <a:r>
                  <a:rPr lang="en-US" dirty="0"/>
                  <a:t>) as the sum of two independent sources of variation, true score (or ability;</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𝑇</m:t>
                    </m:r>
                  </m:oMath>
                </a14:m>
                <a:r>
                  <a:rPr lang="en-US" dirty="0"/>
                  <a:t>) and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nl-NL"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nl-NL" i="1">
                          <a:latin typeface="Cambria Math" panose="02040503050406030204" pitchFamily="18" charset="0"/>
                        </a:rPr>
                        <m:t>𝐸</m:t>
                      </m:r>
                    </m:oMath>
                  </m:oMathPara>
                </a14:m>
                <a:endParaRPr lang="nl-NL" dirty="0"/>
              </a:p>
              <a:p>
                <a:pPr marL="0" indent="0">
                  <a:buNone/>
                </a:pPr>
                <a:endParaRPr lang="en-US" dirty="0"/>
              </a:p>
              <a:p>
                <a:pPr marL="0" indent="0">
                  <a:buNone/>
                </a:pPr>
                <a:r>
                  <a:rPr lang="en-US" dirty="0"/>
                  <a:t>Can represent this model graphically:</a:t>
                </a:r>
              </a:p>
              <a:p>
                <a:pPr marL="514350" indent="-514350">
                  <a:buFont typeface="+mj-lt"/>
                  <a:buAutoNum type="arabicPeriod"/>
                </a:pPr>
                <a:r>
                  <a:rPr lang="en-US" dirty="0"/>
                  <a:t>Observed variables are in squares, unobserved in circles</a:t>
                </a:r>
              </a:p>
              <a:p>
                <a:pPr marL="514350" indent="-514350">
                  <a:buFont typeface="+mj-lt"/>
                  <a:buAutoNum type="arabicPeriod"/>
                </a:pPr>
                <a:r>
                  <a:rPr lang="en-US" dirty="0"/>
                  <a:t>Single-headed arrows indicate regressions</a:t>
                </a:r>
              </a:p>
              <a:p>
                <a:pPr marL="514350" indent="-514350">
                  <a:buFont typeface="+mj-lt"/>
                  <a:buAutoNum type="arabicPeriod"/>
                </a:pPr>
                <a:r>
                  <a:rPr lang="en-US" dirty="0"/>
                  <a:t>Double-headed arrows indicate covariances/correlations</a:t>
                </a:r>
              </a:p>
            </p:txBody>
          </p:sp>
        </mc:Choice>
        <mc:Fallback>
          <p:sp>
            <p:nvSpPr>
              <p:cNvPr id="3" name="Content Placeholder 2">
                <a:extLst>
                  <a:ext uri="{FF2B5EF4-FFF2-40B4-BE49-F238E27FC236}">
                    <a16:creationId xmlns:a16="http://schemas.microsoft.com/office/drawing/2014/main" id="{47C19647-4EAE-CC2B-F123-B3F77F1F2053}"/>
                  </a:ext>
                </a:extLst>
              </p:cNvPr>
              <p:cNvSpPr>
                <a:spLocks noGrp="1" noRot="1" noChangeAspect="1" noMove="1" noResize="1" noEditPoints="1" noAdjustHandles="1" noChangeArrowheads="1" noChangeShapeType="1" noTextEdit="1"/>
              </p:cNvSpPr>
              <p:nvPr>
                <p:ph idx="1"/>
              </p:nvPr>
            </p:nvSpPr>
            <p:spPr>
              <a:xfrm>
                <a:off x="176046" y="1073984"/>
                <a:ext cx="9262872" cy="5127119"/>
              </a:xfrm>
              <a:blipFill>
                <a:blip r:embed="rId2"/>
                <a:stretch>
                  <a:fillRect l="-1382" t="-1902" r="-158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30</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BA58FA-1928-AD5F-65BF-D1CF0E0F03D7}"/>
                  </a:ext>
                </a:extLst>
              </p:cNvPr>
              <p:cNvSpPr>
                <a:spLocks noChangeAspect="1"/>
              </p:cNvSpPr>
              <p:nvPr/>
            </p:nvSpPr>
            <p:spPr>
              <a:xfrm>
                <a:off x="9626600" y="3396244"/>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r>
                        <a:rPr lang="nl-NL" sz="4400" b="0" i="1" smtClean="0">
                          <a:solidFill>
                            <a:schemeClr val="tx1"/>
                          </a:solidFill>
                          <a:latin typeface="Cambria Math" panose="02040503050406030204" pitchFamily="18" charset="0"/>
                        </a:rPr>
                        <m:t>𝑌</m:t>
                      </m:r>
                    </m:oMath>
                  </m:oMathPara>
                </a14:m>
                <a:endParaRPr lang="en-US" dirty="0"/>
              </a:p>
            </p:txBody>
          </p:sp>
        </mc:Choice>
        <mc:Fallback>
          <p:sp>
            <p:nvSpPr>
              <p:cNvPr id="7" name="Rectangle 6">
                <a:extLst>
                  <a:ext uri="{FF2B5EF4-FFF2-40B4-BE49-F238E27FC236}">
                    <a16:creationId xmlns:a16="http://schemas.microsoft.com/office/drawing/2014/main" id="{7FBA58FA-1928-AD5F-65BF-D1CF0E0F03D7}"/>
                  </a:ext>
                </a:extLst>
              </p:cNvPr>
              <p:cNvSpPr>
                <a:spLocks noRot="1" noChangeAspect="1" noMove="1" noResize="1" noEditPoints="1" noAdjustHandles="1" noChangeArrowheads="1" noChangeShapeType="1" noTextEdit="1"/>
              </p:cNvSpPr>
              <p:nvPr/>
            </p:nvSpPr>
            <p:spPr>
              <a:xfrm>
                <a:off x="9626600" y="3396244"/>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F26708C-6BE1-8689-4F58-AFADB93CD839}"/>
                  </a:ext>
                </a:extLst>
              </p:cNvPr>
              <p:cNvSpPr>
                <a:spLocks noChangeAspect="1"/>
              </p:cNvSpPr>
              <p:nvPr/>
            </p:nvSpPr>
            <p:spPr>
              <a:xfrm>
                <a:off x="9626600" y="1612900"/>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EF26708C-6BE1-8689-4F58-AFADB93CD839}"/>
                  </a:ext>
                </a:extLst>
              </p:cNvPr>
              <p:cNvSpPr>
                <a:spLocks noRot="1" noChangeAspect="1" noMove="1" noResize="1" noEditPoints="1" noAdjustHandles="1" noChangeArrowheads="1" noChangeShapeType="1" noTextEdit="1"/>
              </p:cNvSpPr>
              <p:nvPr/>
            </p:nvSpPr>
            <p:spPr>
              <a:xfrm>
                <a:off x="9626600" y="1612900"/>
                <a:ext cx="914400" cy="914400"/>
              </a:xfrm>
              <a:prstGeom prst="ellipse">
                <a:avLst/>
              </a:prstGeom>
              <a:blipFill>
                <a:blip r:embed="rId4"/>
                <a:stretch>
                  <a:fillRect l="-12162"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6A0B071A-540D-4FDB-BE5B-F6632A7CA3F6}"/>
                  </a:ext>
                </a:extLst>
              </p:cNvPr>
              <p:cNvSpPr>
                <a:spLocks noChangeAspect="1"/>
              </p:cNvSpPr>
              <p:nvPr/>
            </p:nvSpPr>
            <p:spPr>
              <a:xfrm>
                <a:off x="9626600" y="517958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nl-NL" sz="4400" b="0" i="1" dirty="0" smtClean="0">
                          <a:solidFill>
                            <a:schemeClr val="tx1"/>
                          </a:solidFill>
                          <a:latin typeface="Cambria Math" panose="02040503050406030204" pitchFamily="18" charset="0"/>
                        </a:rPr>
                        <m:t>𝐸</m:t>
                      </m:r>
                    </m:oMath>
                  </m:oMathPara>
                </a14:m>
                <a:endParaRPr lang="en-US" sz="4400" dirty="0"/>
              </a:p>
            </p:txBody>
          </p:sp>
        </mc:Choice>
        <mc:Fallback>
          <p:sp>
            <p:nvSpPr>
              <p:cNvPr id="9" name="Oval 8">
                <a:extLst>
                  <a:ext uri="{FF2B5EF4-FFF2-40B4-BE49-F238E27FC236}">
                    <a16:creationId xmlns:a16="http://schemas.microsoft.com/office/drawing/2014/main" id="{6A0B071A-540D-4FDB-BE5B-F6632A7CA3F6}"/>
                  </a:ext>
                </a:extLst>
              </p:cNvPr>
              <p:cNvSpPr>
                <a:spLocks noRot="1" noChangeAspect="1" noMove="1" noResize="1" noEditPoints="1" noAdjustHandles="1" noChangeArrowheads="1" noChangeShapeType="1" noTextEdit="1"/>
              </p:cNvSpPr>
              <p:nvPr/>
            </p:nvSpPr>
            <p:spPr>
              <a:xfrm>
                <a:off x="9626600" y="5179588"/>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11" name="Straight Arrow Connector 10">
            <a:extLst>
              <a:ext uri="{FF2B5EF4-FFF2-40B4-BE49-F238E27FC236}">
                <a16:creationId xmlns:a16="http://schemas.microsoft.com/office/drawing/2014/main" id="{37580E7C-46BB-5DEE-559E-C0BD7C68B60F}"/>
              </a:ext>
            </a:extLst>
          </p:cNvPr>
          <p:cNvCxnSpPr>
            <a:stCxn id="8" idx="4"/>
            <a:endCxn id="7" idx="0"/>
          </p:cNvCxnSpPr>
          <p:nvPr/>
        </p:nvCxnSpPr>
        <p:spPr>
          <a:xfrm>
            <a:off x="10083800" y="2527300"/>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95B7FE-5022-4070-BFB0-B77235E47048}"/>
              </a:ext>
            </a:extLst>
          </p:cNvPr>
          <p:cNvCxnSpPr>
            <a:cxnSpLocks/>
            <a:stCxn id="9" idx="0"/>
            <a:endCxn id="7" idx="2"/>
          </p:cNvCxnSpPr>
          <p:nvPr/>
        </p:nvCxnSpPr>
        <p:spPr>
          <a:xfrm flipV="1">
            <a:off x="10083800" y="4310644"/>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2544187-52D7-BA86-4B54-768AC2EE4C73}"/>
              </a:ext>
            </a:extLst>
          </p:cNvPr>
          <p:cNvCxnSpPr>
            <a:cxnSpLocks/>
            <a:stCxn id="8" idx="6"/>
            <a:endCxn id="9" idx="6"/>
          </p:cNvCxnSpPr>
          <p:nvPr/>
        </p:nvCxnSpPr>
        <p:spPr>
          <a:xfrm>
            <a:off x="10541000" y="2070100"/>
            <a:ext cx="12700" cy="3566688"/>
          </a:xfrm>
          <a:prstGeom prst="curvedConnector3">
            <a:avLst>
              <a:gd name="adj1" fmla="val 54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086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6" y="1073984"/>
                <a:ext cx="9262872" cy="5784016"/>
              </a:xfrm>
            </p:spPr>
            <p:txBody>
              <a:bodyPr>
                <a:normAutofit/>
              </a:bodyPr>
              <a:lstStyle/>
              <a:p>
                <a:pPr marL="0" indent="0">
                  <a:buNone/>
                </a:pPr>
                <a:r>
                  <a:rPr lang="en-US" dirty="0"/>
                  <a:t>Classical Test Theory (CTT) understands a given observed score (</a:t>
                </a:r>
                <a14:m>
                  <m:oMath xmlns:m="http://schemas.openxmlformats.org/officeDocument/2006/math">
                    <m:r>
                      <a:rPr lang="en-US" i="1" dirty="0" smtClean="0">
                        <a:latin typeface="Cambria Math" panose="02040503050406030204" pitchFamily="18" charset="0"/>
                      </a:rPr>
                      <m:t>𝑦</m:t>
                    </m:r>
                  </m:oMath>
                </a14:m>
                <a:r>
                  <a:rPr lang="en-US" dirty="0"/>
                  <a:t>) as the sum of two independent sources of variation, true score (or ability;</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𝑇</m:t>
                    </m:r>
                  </m:oMath>
                </a14:m>
                <a:r>
                  <a:rPr lang="en-US" dirty="0"/>
                  <a:t>) and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nl-NL" i="1">
                          <a:latin typeface="Cambria Math" panose="02040503050406030204" pitchFamily="18" charset="0"/>
                        </a:rPr>
                        <m:t>𝑌</m:t>
                      </m:r>
                      <m:r>
                        <a:rPr lang="en-US" i="1">
                          <a:latin typeface="Cambria Math" panose="02040503050406030204" pitchFamily="18" charset="0"/>
                        </a:rPr>
                        <m:t>=</m:t>
                      </m:r>
                      <m:r>
                        <a:rPr lang="en-US" i="1">
                          <a:latin typeface="Cambria Math" panose="02040503050406030204" pitchFamily="18" charset="0"/>
                        </a:rPr>
                        <m:t>𝑇</m:t>
                      </m:r>
                      <m:r>
                        <a:rPr lang="en-US" i="1">
                          <a:latin typeface="Cambria Math" panose="02040503050406030204" pitchFamily="18" charset="0"/>
                        </a:rPr>
                        <m:t>+</m:t>
                      </m:r>
                      <m:r>
                        <a:rPr lang="nl-NL" i="1">
                          <a:latin typeface="Cambria Math" panose="02040503050406030204" pitchFamily="18" charset="0"/>
                        </a:rPr>
                        <m:t>𝐸</m:t>
                      </m:r>
                    </m:oMath>
                  </m:oMathPara>
                </a14:m>
                <a:endParaRPr lang="en-US" dirty="0"/>
              </a:p>
              <a:p>
                <a:pPr marL="0" indent="0">
                  <a:buNone/>
                </a:pPr>
                <a:endParaRPr lang="en-US" dirty="0"/>
              </a:p>
              <a:p>
                <a:pPr marL="0" indent="0">
                  <a:buNone/>
                </a:pPr>
                <a:r>
                  <a:rPr lang="en-US" dirty="0"/>
                  <a:t>Model assumptions</a:t>
                </a:r>
              </a:p>
              <a:p>
                <a:pPr marL="514350" indent="-514350">
                  <a:buFont typeface="+mj-lt"/>
                  <a:buAutoNum type="arabicPeriod"/>
                </a:pPr>
                <a14:m>
                  <m:oMath xmlns:m="http://schemas.openxmlformats.org/officeDocument/2006/math">
                    <m:r>
                      <a:rPr lang="nl-NL" b="0" i="1" smtClean="0">
                        <a:latin typeface="Cambria Math" panose="02040503050406030204" pitchFamily="18" charset="0"/>
                      </a:rPr>
                      <m:t>𝐸</m:t>
                    </m:r>
                  </m:oMath>
                </a14:m>
                <a:r>
                  <a:rPr lang="en-US" dirty="0"/>
                  <a:t> is a gaussian random variable with mean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𝜇</m:t>
                        </m:r>
                      </m:e>
                      <m:sub>
                        <m:r>
                          <a:rPr lang="nl-NL" b="0" i="1" smtClean="0">
                            <a:latin typeface="Cambria Math" panose="02040503050406030204" pitchFamily="18" charset="0"/>
                          </a:rPr>
                          <m:t>𝐸</m:t>
                        </m:r>
                      </m:sub>
                    </m:sSub>
                    <m:r>
                      <a:rPr lang="nl-NL" b="0" i="1" smtClean="0">
                        <a:latin typeface="Cambria Math" panose="02040503050406030204" pitchFamily="18" charset="0"/>
                      </a:rPr>
                      <m:t>=0</m:t>
                    </m:r>
                    <m:r>
                      <a:rPr lang="en-US" i="1">
                        <a:latin typeface="Cambria Math" panose="02040503050406030204" pitchFamily="18" charset="0"/>
                      </a:rPr>
                      <m:t> </m:t>
                    </m:r>
                  </m:oMath>
                </a14:m>
                <a:r>
                  <a:rPr lang="en-US" dirty="0"/>
                  <a:t>and variance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𝐸</m:t>
                        </m:r>
                      </m:sub>
                      <m:sup>
                        <m:r>
                          <a:rPr lang="en-US" b="0" i="1" smtClean="0">
                            <a:latin typeface="Cambria Math" panose="02040503050406030204" pitchFamily="18" charset="0"/>
                          </a:rPr>
                          <m:t>2</m:t>
                        </m:r>
                      </m:sup>
                    </m:sSubSup>
                    <m:r>
                      <a:rPr lang="en-US" b="0" i="1" smtClean="0">
                        <a:latin typeface="Cambria Math" panose="02040503050406030204" pitchFamily="18" charset="0"/>
                      </a:rPr>
                      <m:t> </m:t>
                    </m:r>
                  </m:oMath>
                </a14:m>
                <a:endParaRPr lang="en-US" dirty="0"/>
              </a:p>
              <a:p>
                <a:pPr marL="514350" indent="-514350">
                  <a:buFont typeface="+mj-lt"/>
                  <a:buAutoNum type="arabicPeriod"/>
                </a:pPr>
                <a14:m>
                  <m:oMath xmlns:m="http://schemas.openxmlformats.org/officeDocument/2006/math">
                    <m:r>
                      <a:rPr lang="en-US" b="0" i="1" smtClean="0">
                        <a:latin typeface="Cambria Math" panose="02040503050406030204" pitchFamily="18" charset="0"/>
                      </a:rPr>
                      <m:t>𝑇</m:t>
                    </m:r>
                  </m:oMath>
                </a14:m>
                <a:r>
                  <a:rPr lang="en-US" dirty="0"/>
                  <a:t> and </a:t>
                </a:r>
                <a14:m>
                  <m:oMath xmlns:m="http://schemas.openxmlformats.org/officeDocument/2006/math">
                    <m:r>
                      <a:rPr lang="nl-NL" b="0" i="1" smtClean="0">
                        <a:latin typeface="Cambria Math" panose="02040503050406030204" pitchFamily="18" charset="0"/>
                      </a:rPr>
                      <m:t>𝐸</m:t>
                    </m:r>
                  </m:oMath>
                </a14:m>
                <a:r>
                  <a:rPr lang="en-US" dirty="0"/>
                  <a:t> are independent, so </a:t>
                </a:r>
                <a14:m>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r>
                          <a:rPr lang="en-US" b="0" i="1" smtClean="0">
                            <a:latin typeface="Cambria Math" panose="02040503050406030204" pitchFamily="18" charset="0"/>
                          </a:rPr>
                          <m:t>,</m:t>
                        </m:r>
                        <m:r>
                          <a:rPr lang="nl-NL" b="0" i="1" smtClean="0">
                            <a:latin typeface="Cambria Math" panose="02040503050406030204" pitchFamily="18" charset="0"/>
                          </a:rPr>
                          <m:t>𝐸</m:t>
                        </m:r>
                      </m:e>
                    </m:d>
                    <m:r>
                      <a:rPr lang="en-US" b="0" i="1" smtClean="0">
                        <a:latin typeface="Cambria Math" panose="02040503050406030204" pitchFamily="18" charset="0"/>
                      </a:rPr>
                      <m:t>=0</m:t>
                    </m:r>
                  </m:oMath>
                </a14:m>
                <a:endParaRPr lang="en-US" dirty="0"/>
              </a:p>
              <a:p>
                <a:pPr marL="514350" indent="-514350">
                  <a:buFont typeface="+mj-lt"/>
                  <a:buAutoNum type="arabicPeriod"/>
                </a:pPr>
                <a:r>
                  <a:rPr lang="en-US" dirty="0"/>
                  <a:t>Regressions are implicitly 1.</a:t>
                </a:r>
              </a:p>
              <a:p>
                <a:pPr marL="514350" indent="-514350">
                  <a:buFont typeface="+mj-lt"/>
                  <a:buAutoNum type="arabicPeriod"/>
                </a:pPr>
                <a:endParaRPr lang="en-US" dirty="0"/>
              </a:p>
            </p:txBody>
          </p:sp>
        </mc:Choice>
        <mc:Fallback>
          <p:sp>
            <p:nvSpPr>
              <p:cNvPr id="3" name="Content Placeholder 2">
                <a:extLst>
                  <a:ext uri="{FF2B5EF4-FFF2-40B4-BE49-F238E27FC236}">
                    <a16:creationId xmlns:a16="http://schemas.microsoft.com/office/drawing/2014/main" id="{47C19647-4EAE-CC2B-F123-B3F77F1F2053}"/>
                  </a:ext>
                </a:extLst>
              </p:cNvPr>
              <p:cNvSpPr>
                <a:spLocks noGrp="1" noRot="1" noChangeAspect="1" noMove="1" noResize="1" noEditPoints="1" noAdjustHandles="1" noChangeArrowheads="1" noChangeShapeType="1" noTextEdit="1"/>
              </p:cNvSpPr>
              <p:nvPr>
                <p:ph idx="1"/>
              </p:nvPr>
            </p:nvSpPr>
            <p:spPr>
              <a:xfrm>
                <a:off x="176046" y="1073984"/>
                <a:ext cx="9262872" cy="5784016"/>
              </a:xfrm>
              <a:blipFill>
                <a:blip r:embed="rId2"/>
                <a:stretch>
                  <a:fillRect l="-1382" t="-1686" r="-158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31</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BA58FA-1928-AD5F-65BF-D1CF0E0F03D7}"/>
                  </a:ext>
                </a:extLst>
              </p:cNvPr>
              <p:cNvSpPr>
                <a:spLocks noChangeAspect="1"/>
              </p:cNvSpPr>
              <p:nvPr/>
            </p:nvSpPr>
            <p:spPr>
              <a:xfrm>
                <a:off x="9626600" y="3396244"/>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r>
                        <a:rPr lang="nl-NL" sz="4400" b="0" i="1" smtClean="0">
                          <a:solidFill>
                            <a:schemeClr val="tx1"/>
                          </a:solidFill>
                          <a:latin typeface="Cambria Math" panose="02040503050406030204" pitchFamily="18" charset="0"/>
                        </a:rPr>
                        <m:t>𝑌</m:t>
                      </m:r>
                    </m:oMath>
                  </m:oMathPara>
                </a14:m>
                <a:endParaRPr lang="en-US" dirty="0"/>
              </a:p>
            </p:txBody>
          </p:sp>
        </mc:Choice>
        <mc:Fallback>
          <p:sp>
            <p:nvSpPr>
              <p:cNvPr id="7" name="Rectangle 6">
                <a:extLst>
                  <a:ext uri="{FF2B5EF4-FFF2-40B4-BE49-F238E27FC236}">
                    <a16:creationId xmlns:a16="http://schemas.microsoft.com/office/drawing/2014/main" id="{7FBA58FA-1928-AD5F-65BF-D1CF0E0F03D7}"/>
                  </a:ext>
                </a:extLst>
              </p:cNvPr>
              <p:cNvSpPr>
                <a:spLocks noRot="1" noChangeAspect="1" noMove="1" noResize="1" noEditPoints="1" noAdjustHandles="1" noChangeArrowheads="1" noChangeShapeType="1" noTextEdit="1"/>
              </p:cNvSpPr>
              <p:nvPr/>
            </p:nvSpPr>
            <p:spPr>
              <a:xfrm>
                <a:off x="9626600" y="3396244"/>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F26708C-6BE1-8689-4F58-AFADB93CD839}"/>
                  </a:ext>
                </a:extLst>
              </p:cNvPr>
              <p:cNvSpPr>
                <a:spLocks noChangeAspect="1"/>
              </p:cNvSpPr>
              <p:nvPr/>
            </p:nvSpPr>
            <p:spPr>
              <a:xfrm>
                <a:off x="9626600" y="1612900"/>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EF26708C-6BE1-8689-4F58-AFADB93CD839}"/>
                  </a:ext>
                </a:extLst>
              </p:cNvPr>
              <p:cNvSpPr>
                <a:spLocks noRot="1" noChangeAspect="1" noMove="1" noResize="1" noEditPoints="1" noAdjustHandles="1" noChangeArrowheads="1" noChangeShapeType="1" noTextEdit="1"/>
              </p:cNvSpPr>
              <p:nvPr/>
            </p:nvSpPr>
            <p:spPr>
              <a:xfrm>
                <a:off x="9626600" y="1612900"/>
                <a:ext cx="914400" cy="914400"/>
              </a:xfrm>
              <a:prstGeom prst="ellipse">
                <a:avLst/>
              </a:prstGeom>
              <a:blipFill>
                <a:blip r:embed="rId4"/>
                <a:stretch>
                  <a:fillRect l="-12162"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6A0B071A-540D-4FDB-BE5B-F6632A7CA3F6}"/>
                  </a:ext>
                </a:extLst>
              </p:cNvPr>
              <p:cNvSpPr>
                <a:spLocks noChangeAspect="1"/>
              </p:cNvSpPr>
              <p:nvPr/>
            </p:nvSpPr>
            <p:spPr>
              <a:xfrm>
                <a:off x="9626600" y="517958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nl-NL" sz="4400" b="0" i="1" dirty="0" smtClean="0">
                          <a:solidFill>
                            <a:schemeClr val="tx1"/>
                          </a:solidFill>
                          <a:latin typeface="Cambria Math" panose="02040503050406030204" pitchFamily="18" charset="0"/>
                        </a:rPr>
                        <m:t>𝐸</m:t>
                      </m:r>
                    </m:oMath>
                  </m:oMathPara>
                </a14:m>
                <a:endParaRPr lang="en-US" sz="4400" dirty="0"/>
              </a:p>
            </p:txBody>
          </p:sp>
        </mc:Choice>
        <mc:Fallback>
          <p:sp>
            <p:nvSpPr>
              <p:cNvPr id="9" name="Oval 8">
                <a:extLst>
                  <a:ext uri="{FF2B5EF4-FFF2-40B4-BE49-F238E27FC236}">
                    <a16:creationId xmlns:a16="http://schemas.microsoft.com/office/drawing/2014/main" id="{6A0B071A-540D-4FDB-BE5B-F6632A7CA3F6}"/>
                  </a:ext>
                </a:extLst>
              </p:cNvPr>
              <p:cNvSpPr>
                <a:spLocks noRot="1" noChangeAspect="1" noMove="1" noResize="1" noEditPoints="1" noAdjustHandles="1" noChangeArrowheads="1" noChangeShapeType="1" noTextEdit="1"/>
              </p:cNvSpPr>
              <p:nvPr/>
            </p:nvSpPr>
            <p:spPr>
              <a:xfrm>
                <a:off x="9626600" y="5179588"/>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11" name="Straight Arrow Connector 10">
            <a:extLst>
              <a:ext uri="{FF2B5EF4-FFF2-40B4-BE49-F238E27FC236}">
                <a16:creationId xmlns:a16="http://schemas.microsoft.com/office/drawing/2014/main" id="{37580E7C-46BB-5DEE-559E-C0BD7C68B60F}"/>
              </a:ext>
            </a:extLst>
          </p:cNvPr>
          <p:cNvCxnSpPr>
            <a:stCxn id="8" idx="4"/>
            <a:endCxn id="7" idx="0"/>
          </p:cNvCxnSpPr>
          <p:nvPr/>
        </p:nvCxnSpPr>
        <p:spPr>
          <a:xfrm>
            <a:off x="10083800" y="2527300"/>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95B7FE-5022-4070-BFB0-B77235E47048}"/>
              </a:ext>
            </a:extLst>
          </p:cNvPr>
          <p:cNvCxnSpPr>
            <a:cxnSpLocks/>
            <a:stCxn id="9" idx="0"/>
            <a:endCxn id="7" idx="2"/>
          </p:cNvCxnSpPr>
          <p:nvPr/>
        </p:nvCxnSpPr>
        <p:spPr>
          <a:xfrm flipV="1">
            <a:off x="10083800" y="4310644"/>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2544187-52D7-BA86-4B54-768AC2EE4C73}"/>
              </a:ext>
            </a:extLst>
          </p:cNvPr>
          <p:cNvCxnSpPr>
            <a:cxnSpLocks/>
            <a:stCxn id="8" idx="6"/>
            <a:endCxn id="9" idx="6"/>
          </p:cNvCxnSpPr>
          <p:nvPr/>
        </p:nvCxnSpPr>
        <p:spPr>
          <a:xfrm>
            <a:off x="10541000" y="2070100"/>
            <a:ext cx="12700" cy="3566688"/>
          </a:xfrm>
          <a:prstGeom prst="curvedConnector3">
            <a:avLst>
              <a:gd name="adj1" fmla="val 54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53FD1049-19A8-0706-A8A4-0B40922EA0E1}"/>
                  </a:ext>
                </a:extLst>
              </p:cNvPr>
              <p:cNvSpPr txBox="1"/>
              <p:nvPr/>
            </p:nvSpPr>
            <p:spPr>
              <a:xfrm>
                <a:off x="10307074" y="6031210"/>
                <a:ext cx="1872227" cy="466859"/>
              </a:xfrm>
              <a:prstGeom prst="rect">
                <a:avLst/>
              </a:prstGeom>
              <a:noFill/>
            </p:spPr>
            <p:txBody>
              <a:bodyPr wrap="square">
                <a:spAutoFit/>
              </a:bodyPr>
              <a:lstStyle/>
              <a:p>
                <a14:m>
                  <m:oMath xmlns:m="http://schemas.openxmlformats.org/officeDocument/2006/math">
                    <m:r>
                      <a:rPr lang="nl-NL"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nl-NL" sz="2400" b="0" i="1" smtClean="0">
                            <a:latin typeface="Cambria Math" panose="02040503050406030204" pitchFamily="18" charset="0"/>
                          </a:rPr>
                          <m:t>𝐸</m:t>
                        </m:r>
                      </m:sub>
                      <m:sup>
                        <m:r>
                          <a:rPr lang="en-US" sz="2400" b="0" i="1" smtClean="0">
                            <a:latin typeface="Cambria Math" panose="02040503050406030204" pitchFamily="18" charset="0"/>
                          </a:rPr>
                          <m:t>2</m:t>
                        </m:r>
                      </m:sup>
                    </m:sSubSup>
                  </m:oMath>
                </a14:m>
                <a:r>
                  <a:rPr lang="en-US" sz="2400" dirty="0"/>
                  <a:t>)</a:t>
                </a:r>
              </a:p>
            </p:txBody>
          </p:sp>
        </mc:Choice>
        <mc:Fallback>
          <p:sp>
            <p:nvSpPr>
              <p:cNvPr id="13" name="TextBox 12">
                <a:extLst>
                  <a:ext uri="{FF2B5EF4-FFF2-40B4-BE49-F238E27FC236}">
                    <a16:creationId xmlns:a16="http://schemas.microsoft.com/office/drawing/2014/main" id="{53FD1049-19A8-0706-A8A4-0B40922EA0E1}"/>
                  </a:ext>
                </a:extLst>
              </p:cNvPr>
              <p:cNvSpPr txBox="1">
                <a:spLocks noRot="1" noChangeAspect="1" noMove="1" noResize="1" noEditPoints="1" noAdjustHandles="1" noChangeArrowheads="1" noChangeShapeType="1" noTextEdit="1"/>
              </p:cNvSpPr>
              <p:nvPr/>
            </p:nvSpPr>
            <p:spPr>
              <a:xfrm>
                <a:off x="10307074" y="6031210"/>
                <a:ext cx="1872227" cy="466859"/>
              </a:xfrm>
              <a:prstGeom prst="rect">
                <a:avLst/>
              </a:prstGeom>
              <a:blipFill>
                <a:blip r:embed="rId6"/>
                <a:stretch>
                  <a:fillRect l="-977" t="-7792" r="-3257" b="-29870"/>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B080F1-7084-CE66-3A9E-FE08811F265C}"/>
                  </a:ext>
                </a:extLst>
              </p:cNvPr>
              <p:cNvSpPr txBox="1"/>
              <p:nvPr/>
            </p:nvSpPr>
            <p:spPr>
              <a:xfrm>
                <a:off x="10998199" y="362261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61B080F1-7084-CE66-3A9E-FE08811F265C}"/>
                  </a:ext>
                </a:extLst>
              </p:cNvPr>
              <p:cNvSpPr txBox="1">
                <a:spLocks noRot="1" noChangeAspect="1" noMove="1" noResize="1" noEditPoints="1" noAdjustHandles="1" noChangeArrowheads="1" noChangeShapeType="1" noTextEdit="1"/>
              </p:cNvSpPr>
              <p:nvPr/>
            </p:nvSpPr>
            <p:spPr>
              <a:xfrm>
                <a:off x="10998199" y="3622611"/>
                <a:ext cx="91440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BD0C85E-E1C7-C92F-4BD1-537F674F3790}"/>
                  </a:ext>
                </a:extLst>
              </p:cNvPr>
              <p:cNvSpPr txBox="1"/>
              <p:nvPr/>
            </p:nvSpPr>
            <p:spPr>
              <a:xfrm>
                <a:off x="9227870" y="462812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8BD0C85E-E1C7-C92F-4BD1-537F674F3790}"/>
                  </a:ext>
                </a:extLst>
              </p:cNvPr>
              <p:cNvSpPr txBox="1">
                <a:spLocks noRot="1" noChangeAspect="1" noMove="1" noResize="1" noEditPoints="1" noAdjustHandles="1" noChangeArrowheads="1" noChangeShapeType="1" noTextEdit="1"/>
              </p:cNvSpPr>
              <p:nvPr/>
            </p:nvSpPr>
            <p:spPr>
              <a:xfrm>
                <a:off x="9227870" y="4628121"/>
                <a:ext cx="91440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B27A136-FEE2-90FB-435E-A9C8E71EADCE}"/>
                  </a:ext>
                </a:extLst>
              </p:cNvPr>
              <p:cNvSpPr txBox="1"/>
              <p:nvPr/>
            </p:nvSpPr>
            <p:spPr>
              <a:xfrm>
                <a:off x="9227870" y="2613944"/>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20" name="TextBox 19">
                <a:extLst>
                  <a:ext uri="{FF2B5EF4-FFF2-40B4-BE49-F238E27FC236}">
                    <a16:creationId xmlns:a16="http://schemas.microsoft.com/office/drawing/2014/main" id="{3B27A136-FEE2-90FB-435E-A9C8E71EADCE}"/>
                  </a:ext>
                </a:extLst>
              </p:cNvPr>
              <p:cNvSpPr txBox="1">
                <a:spLocks noRot="1" noChangeAspect="1" noMove="1" noResize="1" noEditPoints="1" noAdjustHandles="1" noChangeArrowheads="1" noChangeShapeType="1" noTextEdit="1"/>
              </p:cNvSpPr>
              <p:nvPr/>
            </p:nvSpPr>
            <p:spPr>
              <a:xfrm>
                <a:off x="9227870" y="2613944"/>
                <a:ext cx="914401"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17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 Assumptions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6" y="1073984"/>
                <a:ext cx="9262872" cy="5784016"/>
              </a:xfrm>
            </p:spPr>
            <p:txBody>
              <a:bodyPr>
                <a:normAutofit/>
              </a:bodyPr>
              <a:lstStyle/>
              <a:p>
                <a:pPr marL="0" indent="0">
                  <a:buNone/>
                </a:pPr>
                <a:r>
                  <a:rPr lang="en-US" dirty="0"/>
                  <a:t>Classical Test Theory (CTT) understands a given observed score (</a:t>
                </a:r>
                <a14:m>
                  <m:oMath xmlns:m="http://schemas.openxmlformats.org/officeDocument/2006/math">
                    <m:r>
                      <a:rPr lang="en-US" i="1" dirty="0" smtClean="0">
                        <a:latin typeface="Cambria Math" panose="02040503050406030204" pitchFamily="18" charset="0"/>
                      </a:rPr>
                      <m:t>𝑦</m:t>
                    </m:r>
                  </m:oMath>
                </a14:m>
                <a:r>
                  <a:rPr lang="en-US" dirty="0"/>
                  <a:t>) as the sum of two independent sources of variation, true score (or ability;</a:t>
                </a:r>
                <a14:m>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𝑇</m:t>
                    </m:r>
                  </m:oMath>
                </a14:m>
                <a:r>
                  <a:rPr lang="en-US" dirty="0"/>
                  <a:t>) and error (</a:t>
                </a:r>
                <a14:m>
                  <m:oMath xmlns:m="http://schemas.openxmlformats.org/officeDocument/2006/math">
                    <m:r>
                      <a:rPr lang="en-US" b="0" i="1" smtClean="0">
                        <a:latin typeface="Cambria Math" panose="02040503050406030204" pitchFamily="18" charset="0"/>
                      </a:rPr>
                      <m:t>𝑒</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nl-NL"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nl-NL" b="0" i="1" smtClean="0">
                          <a:latin typeface="Cambria Math" panose="02040503050406030204" pitchFamily="18" charset="0"/>
                        </a:rPr>
                        <m:t>𝐸</m:t>
                      </m:r>
                    </m:oMath>
                  </m:oMathPara>
                </a14:m>
                <a:endParaRPr lang="en-US" dirty="0"/>
              </a:p>
              <a:p>
                <a:pPr marL="0" indent="0">
                  <a:buNone/>
                </a:pPr>
                <a:endParaRPr lang="en-US" dirty="0"/>
              </a:p>
              <a:p>
                <a:pPr marL="0" indent="0">
                  <a:buNone/>
                </a:pPr>
                <a:r>
                  <a:rPr lang="en-US" dirty="0"/>
                  <a:t>So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𝑌</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𝐸</m:t>
                        </m:r>
                      </m:sub>
                      <m:sup>
                        <m:r>
                          <a:rPr lang="en-US" b="0" i="1" smtClean="0">
                            <a:latin typeface="Cambria Math" panose="02040503050406030204" pitchFamily="18" charset="0"/>
                          </a:rPr>
                          <m:t>2</m:t>
                        </m:r>
                      </m:sup>
                    </m:sSubSup>
                    <m:r>
                      <a:rPr lang="en-US" b="0" i="1" smtClean="0">
                        <a:latin typeface="Cambria Math" panose="02040503050406030204" pitchFamily="18" charset="0"/>
                      </a:rPr>
                      <m:t>+2</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𝑇</m:t>
                        </m:r>
                        <m:r>
                          <a:rPr lang="nl-NL" b="0" i="1" smtClean="0">
                            <a:latin typeface="Cambria Math" panose="02040503050406030204" pitchFamily="18" charset="0"/>
                          </a:rPr>
                          <m:t>𝐸</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nl-NL" b="0" i="1" smtClean="0">
                            <a:latin typeface="Cambria Math" panose="02040503050406030204" pitchFamily="18" charset="0"/>
                          </a:rPr>
                          <m:t>𝐸</m:t>
                        </m:r>
                      </m:sub>
                      <m:sup>
                        <m:r>
                          <a:rPr lang="en-US" i="1">
                            <a:latin typeface="Cambria Math" panose="02040503050406030204" pitchFamily="18" charset="0"/>
                          </a:rPr>
                          <m:t>2</m:t>
                        </m:r>
                      </m:sup>
                    </m:sSubSup>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47C19647-4EAE-CC2B-F123-B3F77F1F2053}"/>
                  </a:ext>
                </a:extLst>
              </p:cNvPr>
              <p:cNvSpPr>
                <a:spLocks noGrp="1" noRot="1" noChangeAspect="1" noMove="1" noResize="1" noEditPoints="1" noAdjustHandles="1" noChangeArrowheads="1" noChangeShapeType="1" noTextEdit="1"/>
              </p:cNvSpPr>
              <p:nvPr>
                <p:ph idx="1"/>
              </p:nvPr>
            </p:nvSpPr>
            <p:spPr>
              <a:xfrm>
                <a:off x="176046" y="1073984"/>
                <a:ext cx="9262872" cy="5784016"/>
              </a:xfrm>
              <a:blipFill>
                <a:blip r:embed="rId2"/>
                <a:stretch>
                  <a:fillRect l="-1382" t="-1686" r="-158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32</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BA58FA-1928-AD5F-65BF-D1CF0E0F03D7}"/>
                  </a:ext>
                </a:extLst>
              </p:cNvPr>
              <p:cNvSpPr>
                <a:spLocks noChangeAspect="1"/>
              </p:cNvSpPr>
              <p:nvPr/>
            </p:nvSpPr>
            <p:spPr>
              <a:xfrm>
                <a:off x="9626600" y="3396244"/>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r>
                        <a:rPr lang="nl-NL" sz="4400" b="0" i="1" smtClean="0">
                          <a:solidFill>
                            <a:schemeClr val="tx1"/>
                          </a:solidFill>
                          <a:latin typeface="Cambria Math" panose="02040503050406030204" pitchFamily="18" charset="0"/>
                        </a:rPr>
                        <m:t>𝑌</m:t>
                      </m:r>
                    </m:oMath>
                  </m:oMathPara>
                </a14:m>
                <a:endParaRPr lang="en-US" dirty="0"/>
              </a:p>
            </p:txBody>
          </p:sp>
        </mc:Choice>
        <mc:Fallback>
          <p:sp>
            <p:nvSpPr>
              <p:cNvPr id="7" name="Rectangle 6">
                <a:extLst>
                  <a:ext uri="{FF2B5EF4-FFF2-40B4-BE49-F238E27FC236}">
                    <a16:creationId xmlns:a16="http://schemas.microsoft.com/office/drawing/2014/main" id="{7FBA58FA-1928-AD5F-65BF-D1CF0E0F03D7}"/>
                  </a:ext>
                </a:extLst>
              </p:cNvPr>
              <p:cNvSpPr>
                <a:spLocks noRot="1" noChangeAspect="1" noMove="1" noResize="1" noEditPoints="1" noAdjustHandles="1" noChangeArrowheads="1" noChangeShapeType="1" noTextEdit="1"/>
              </p:cNvSpPr>
              <p:nvPr/>
            </p:nvSpPr>
            <p:spPr>
              <a:xfrm>
                <a:off x="9626600" y="3396244"/>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F26708C-6BE1-8689-4F58-AFADB93CD839}"/>
                  </a:ext>
                </a:extLst>
              </p:cNvPr>
              <p:cNvSpPr>
                <a:spLocks noChangeAspect="1"/>
              </p:cNvSpPr>
              <p:nvPr/>
            </p:nvSpPr>
            <p:spPr>
              <a:xfrm>
                <a:off x="9626600" y="1612900"/>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EF26708C-6BE1-8689-4F58-AFADB93CD839}"/>
                  </a:ext>
                </a:extLst>
              </p:cNvPr>
              <p:cNvSpPr>
                <a:spLocks noRot="1" noChangeAspect="1" noMove="1" noResize="1" noEditPoints="1" noAdjustHandles="1" noChangeArrowheads="1" noChangeShapeType="1" noTextEdit="1"/>
              </p:cNvSpPr>
              <p:nvPr/>
            </p:nvSpPr>
            <p:spPr>
              <a:xfrm>
                <a:off x="9626600" y="1612900"/>
                <a:ext cx="914400" cy="914400"/>
              </a:xfrm>
              <a:prstGeom prst="ellipse">
                <a:avLst/>
              </a:prstGeom>
              <a:blipFill>
                <a:blip r:embed="rId4"/>
                <a:stretch>
                  <a:fillRect l="-12162"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6A0B071A-540D-4FDB-BE5B-F6632A7CA3F6}"/>
                  </a:ext>
                </a:extLst>
              </p:cNvPr>
              <p:cNvSpPr>
                <a:spLocks noChangeAspect="1"/>
              </p:cNvSpPr>
              <p:nvPr/>
            </p:nvSpPr>
            <p:spPr>
              <a:xfrm>
                <a:off x="9626600" y="517958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nl-NL" sz="4400" b="0" i="1" dirty="0" smtClean="0">
                          <a:solidFill>
                            <a:schemeClr val="tx1"/>
                          </a:solidFill>
                          <a:latin typeface="Cambria Math" panose="02040503050406030204" pitchFamily="18" charset="0"/>
                        </a:rPr>
                        <m:t>𝐸</m:t>
                      </m:r>
                    </m:oMath>
                  </m:oMathPara>
                </a14:m>
                <a:endParaRPr lang="en-US" sz="4400" dirty="0"/>
              </a:p>
            </p:txBody>
          </p:sp>
        </mc:Choice>
        <mc:Fallback>
          <p:sp>
            <p:nvSpPr>
              <p:cNvPr id="9" name="Oval 8">
                <a:extLst>
                  <a:ext uri="{FF2B5EF4-FFF2-40B4-BE49-F238E27FC236}">
                    <a16:creationId xmlns:a16="http://schemas.microsoft.com/office/drawing/2014/main" id="{6A0B071A-540D-4FDB-BE5B-F6632A7CA3F6}"/>
                  </a:ext>
                </a:extLst>
              </p:cNvPr>
              <p:cNvSpPr>
                <a:spLocks noRot="1" noChangeAspect="1" noMove="1" noResize="1" noEditPoints="1" noAdjustHandles="1" noChangeArrowheads="1" noChangeShapeType="1" noTextEdit="1"/>
              </p:cNvSpPr>
              <p:nvPr/>
            </p:nvSpPr>
            <p:spPr>
              <a:xfrm>
                <a:off x="9626600" y="5179588"/>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11" name="Straight Arrow Connector 10">
            <a:extLst>
              <a:ext uri="{FF2B5EF4-FFF2-40B4-BE49-F238E27FC236}">
                <a16:creationId xmlns:a16="http://schemas.microsoft.com/office/drawing/2014/main" id="{37580E7C-46BB-5DEE-559E-C0BD7C68B60F}"/>
              </a:ext>
            </a:extLst>
          </p:cNvPr>
          <p:cNvCxnSpPr>
            <a:stCxn id="8" idx="4"/>
            <a:endCxn id="7" idx="0"/>
          </p:cNvCxnSpPr>
          <p:nvPr/>
        </p:nvCxnSpPr>
        <p:spPr>
          <a:xfrm>
            <a:off x="10083800" y="2527300"/>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95B7FE-5022-4070-BFB0-B77235E47048}"/>
              </a:ext>
            </a:extLst>
          </p:cNvPr>
          <p:cNvCxnSpPr>
            <a:cxnSpLocks/>
            <a:stCxn id="9" idx="0"/>
            <a:endCxn id="7" idx="2"/>
          </p:cNvCxnSpPr>
          <p:nvPr/>
        </p:nvCxnSpPr>
        <p:spPr>
          <a:xfrm flipV="1">
            <a:off x="10083800" y="4310644"/>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2544187-52D7-BA86-4B54-768AC2EE4C73}"/>
              </a:ext>
            </a:extLst>
          </p:cNvPr>
          <p:cNvCxnSpPr>
            <a:cxnSpLocks/>
            <a:stCxn id="8" idx="6"/>
            <a:endCxn id="9" idx="6"/>
          </p:cNvCxnSpPr>
          <p:nvPr/>
        </p:nvCxnSpPr>
        <p:spPr>
          <a:xfrm>
            <a:off x="10541000" y="2070100"/>
            <a:ext cx="12700" cy="3566688"/>
          </a:xfrm>
          <a:prstGeom prst="curvedConnector3">
            <a:avLst>
              <a:gd name="adj1" fmla="val 54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B080F1-7084-CE66-3A9E-FE08811F265C}"/>
                  </a:ext>
                </a:extLst>
              </p:cNvPr>
              <p:cNvSpPr txBox="1"/>
              <p:nvPr/>
            </p:nvSpPr>
            <p:spPr>
              <a:xfrm>
                <a:off x="10998199" y="362261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61B080F1-7084-CE66-3A9E-FE08811F265C}"/>
                  </a:ext>
                </a:extLst>
              </p:cNvPr>
              <p:cNvSpPr txBox="1">
                <a:spLocks noRot="1" noChangeAspect="1" noMove="1" noResize="1" noEditPoints="1" noAdjustHandles="1" noChangeArrowheads="1" noChangeShapeType="1" noTextEdit="1"/>
              </p:cNvSpPr>
              <p:nvPr/>
            </p:nvSpPr>
            <p:spPr>
              <a:xfrm>
                <a:off x="10998199" y="3622611"/>
                <a:ext cx="91440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4275792-497F-CF1D-17B5-F462B37B3085}"/>
                  </a:ext>
                </a:extLst>
              </p:cNvPr>
              <p:cNvSpPr txBox="1"/>
              <p:nvPr/>
            </p:nvSpPr>
            <p:spPr>
              <a:xfrm>
                <a:off x="9227870" y="462812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04275792-497F-CF1D-17B5-F462B37B3085}"/>
                  </a:ext>
                </a:extLst>
              </p:cNvPr>
              <p:cNvSpPr txBox="1">
                <a:spLocks noRot="1" noChangeAspect="1" noMove="1" noResize="1" noEditPoints="1" noAdjustHandles="1" noChangeArrowheads="1" noChangeShapeType="1" noTextEdit="1"/>
              </p:cNvSpPr>
              <p:nvPr/>
            </p:nvSpPr>
            <p:spPr>
              <a:xfrm>
                <a:off x="9227870" y="4628121"/>
                <a:ext cx="91440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FED3DDF-257C-E49A-65B2-7EC08091029C}"/>
                  </a:ext>
                </a:extLst>
              </p:cNvPr>
              <p:cNvSpPr txBox="1"/>
              <p:nvPr/>
            </p:nvSpPr>
            <p:spPr>
              <a:xfrm>
                <a:off x="9227870" y="2613944"/>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0FED3DDF-257C-E49A-65B2-7EC08091029C}"/>
                  </a:ext>
                </a:extLst>
              </p:cNvPr>
              <p:cNvSpPr txBox="1">
                <a:spLocks noRot="1" noChangeAspect="1" noMove="1" noResize="1" noEditPoints="1" noAdjustHandles="1" noChangeArrowheads="1" noChangeShapeType="1" noTextEdit="1"/>
              </p:cNvSpPr>
              <p:nvPr/>
            </p:nvSpPr>
            <p:spPr>
              <a:xfrm>
                <a:off x="9227870" y="2613944"/>
                <a:ext cx="91440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2">
                <a:extLst>
                  <a:ext uri="{FF2B5EF4-FFF2-40B4-BE49-F238E27FC236}">
                    <a16:creationId xmlns:a16="http://schemas.microsoft.com/office/drawing/2014/main" id="{456F7FC6-A099-5894-9FD5-1284CAC31F76}"/>
                  </a:ext>
                </a:extLst>
              </p:cNvPr>
              <p:cNvSpPr txBox="1"/>
              <p:nvPr/>
            </p:nvSpPr>
            <p:spPr>
              <a:xfrm>
                <a:off x="10307074" y="6031210"/>
                <a:ext cx="1872227" cy="466859"/>
              </a:xfrm>
              <a:prstGeom prst="rect">
                <a:avLst/>
              </a:prstGeom>
              <a:noFill/>
            </p:spPr>
            <p:txBody>
              <a:bodyPr wrap="square">
                <a:spAutoFit/>
              </a:bodyPr>
              <a:lstStyle/>
              <a:p>
                <a14:m>
                  <m:oMath xmlns:m="http://schemas.openxmlformats.org/officeDocument/2006/math">
                    <m:r>
                      <a:rPr lang="nl-NL"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nl-NL" sz="2400" b="0" i="1" smtClean="0">
                            <a:latin typeface="Cambria Math" panose="02040503050406030204" pitchFamily="18" charset="0"/>
                          </a:rPr>
                          <m:t>𝐸</m:t>
                        </m:r>
                      </m:sub>
                      <m:sup>
                        <m:r>
                          <a:rPr lang="en-US" sz="2400" b="0" i="1" smtClean="0">
                            <a:latin typeface="Cambria Math" panose="02040503050406030204" pitchFamily="18" charset="0"/>
                          </a:rPr>
                          <m:t>2</m:t>
                        </m:r>
                      </m:sup>
                    </m:sSubSup>
                  </m:oMath>
                </a14:m>
                <a:r>
                  <a:rPr lang="en-US" sz="2400" dirty="0"/>
                  <a:t>)</a:t>
                </a:r>
              </a:p>
            </p:txBody>
          </p:sp>
        </mc:Choice>
        <mc:Fallback>
          <p:sp>
            <p:nvSpPr>
              <p:cNvPr id="16" name="TextBox 12">
                <a:extLst>
                  <a:ext uri="{FF2B5EF4-FFF2-40B4-BE49-F238E27FC236}">
                    <a16:creationId xmlns:a16="http://schemas.microsoft.com/office/drawing/2014/main" id="{456F7FC6-A099-5894-9FD5-1284CAC31F76}"/>
                  </a:ext>
                </a:extLst>
              </p:cNvPr>
              <p:cNvSpPr txBox="1">
                <a:spLocks noRot="1" noChangeAspect="1" noMove="1" noResize="1" noEditPoints="1" noAdjustHandles="1" noChangeArrowheads="1" noChangeShapeType="1" noTextEdit="1"/>
              </p:cNvSpPr>
              <p:nvPr/>
            </p:nvSpPr>
            <p:spPr>
              <a:xfrm>
                <a:off x="10307074" y="6031210"/>
                <a:ext cx="1872227" cy="466859"/>
              </a:xfrm>
              <a:prstGeom prst="rect">
                <a:avLst/>
              </a:prstGeom>
              <a:blipFill>
                <a:blip r:embed="rId8"/>
                <a:stretch>
                  <a:fillRect l="-977" t="-7792" r="-3257" b="-29870"/>
                </a:stretch>
              </a:blipFill>
            </p:spPr>
            <p:txBody>
              <a:bodyPr/>
              <a:lstStyle/>
              <a:p>
                <a:r>
                  <a:rPr lang="nl-NL">
                    <a:noFill/>
                  </a:rPr>
                  <a:t> </a:t>
                </a:r>
              </a:p>
            </p:txBody>
          </p:sp>
        </mc:Fallback>
      </mc:AlternateContent>
    </p:spTree>
    <p:extLst>
      <p:ext uri="{BB962C8B-B14F-4D97-AF65-F5344CB8AC3E}">
        <p14:creationId xmlns:p14="http://schemas.microsoft.com/office/powerpoint/2010/main" val="359302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 Single-Item Test Reliability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6" y="1073984"/>
                <a:ext cx="9262872" cy="5784016"/>
              </a:xfrm>
            </p:spPr>
            <p:txBody>
              <a:bodyPr>
                <a:normAutofit/>
              </a:bodyPr>
              <a:lstStyle/>
              <a:p>
                <a:pPr marL="0" indent="0">
                  <a:buNone/>
                </a:pPr>
                <a:r>
                  <a:rPr lang="en-US" dirty="0"/>
                  <a:t>If we want to quantify reliability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𝑟</m:t>
                        </m:r>
                      </m:sub>
                    </m:sSub>
                  </m:oMath>
                </a14:m>
                <a:r>
                  <a:rPr lang="en-US" dirty="0"/>
                  <a:t>) in this very simple test, we simply need to assess what proportion of variance in our test comes from the true score: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𝑌</m:t>
                              </m:r>
                            </m:sub>
                            <m:sup>
                              <m:r>
                                <a:rPr lang="en-US" b="0" i="1" smtClean="0">
                                  <a:latin typeface="Cambria Math" panose="02040503050406030204" pitchFamily="18" charset="0"/>
                                </a:rPr>
                                <m:t>2</m:t>
                              </m:r>
                            </m:sup>
                          </m:sSubSup>
                        </m:den>
                      </m:f>
                    </m:oMath>
                  </m:oMathPara>
                </a14:m>
                <a:endParaRPr lang="en-US" dirty="0"/>
              </a:p>
              <a:p>
                <a:pPr marL="0" indent="0">
                  <a:buNone/>
                </a:pPr>
                <a:endParaRPr lang="en-US" dirty="0"/>
              </a:p>
              <a:p>
                <a:pPr marL="0" indent="0">
                  <a:buNone/>
                </a:pPr>
                <a:r>
                  <a:rPr lang="en-US" dirty="0"/>
                  <a:t>Which gives us another way to compute error variance for a known reliability: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𝐸</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𝑌</m:t>
                          </m:r>
                        </m:sub>
                        <m:sup>
                          <m:r>
                            <a:rPr lang="en-US" b="0" i="1" smtClean="0">
                              <a:latin typeface="Cambria Math" panose="02040503050406030204" pitchFamily="18" charset="0"/>
                            </a:rPr>
                            <m:t>2</m:t>
                          </m:r>
                        </m:sup>
                      </m:sSubSup>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𝑟</m:t>
                          </m:r>
                        </m:sub>
                      </m:sSub>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47C19647-4EAE-CC2B-F123-B3F77F1F2053}"/>
                  </a:ext>
                </a:extLst>
              </p:cNvPr>
              <p:cNvSpPr>
                <a:spLocks noGrp="1" noRot="1" noChangeAspect="1" noMove="1" noResize="1" noEditPoints="1" noAdjustHandles="1" noChangeArrowheads="1" noChangeShapeType="1" noTextEdit="1"/>
              </p:cNvSpPr>
              <p:nvPr>
                <p:ph idx="1"/>
              </p:nvPr>
            </p:nvSpPr>
            <p:spPr>
              <a:xfrm>
                <a:off x="176046" y="1073984"/>
                <a:ext cx="9262872" cy="5784016"/>
              </a:xfrm>
              <a:blipFill>
                <a:blip r:embed="rId2"/>
                <a:stretch>
                  <a:fillRect l="-1382" t="-1686"/>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33</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BA58FA-1928-AD5F-65BF-D1CF0E0F03D7}"/>
                  </a:ext>
                </a:extLst>
              </p:cNvPr>
              <p:cNvSpPr>
                <a:spLocks noChangeAspect="1"/>
              </p:cNvSpPr>
              <p:nvPr/>
            </p:nvSpPr>
            <p:spPr>
              <a:xfrm>
                <a:off x="9626600" y="3396244"/>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r>
                        <a:rPr lang="nl-NL" sz="4400" b="0" i="1" smtClean="0">
                          <a:solidFill>
                            <a:schemeClr val="tx1"/>
                          </a:solidFill>
                          <a:latin typeface="Cambria Math" panose="02040503050406030204" pitchFamily="18" charset="0"/>
                        </a:rPr>
                        <m:t>𝑌</m:t>
                      </m:r>
                    </m:oMath>
                  </m:oMathPara>
                </a14:m>
                <a:endParaRPr lang="en-US" dirty="0"/>
              </a:p>
            </p:txBody>
          </p:sp>
        </mc:Choice>
        <mc:Fallback>
          <p:sp>
            <p:nvSpPr>
              <p:cNvPr id="7" name="Rectangle 6">
                <a:extLst>
                  <a:ext uri="{FF2B5EF4-FFF2-40B4-BE49-F238E27FC236}">
                    <a16:creationId xmlns:a16="http://schemas.microsoft.com/office/drawing/2014/main" id="{7FBA58FA-1928-AD5F-65BF-D1CF0E0F03D7}"/>
                  </a:ext>
                </a:extLst>
              </p:cNvPr>
              <p:cNvSpPr>
                <a:spLocks noRot="1" noChangeAspect="1" noMove="1" noResize="1" noEditPoints="1" noAdjustHandles="1" noChangeArrowheads="1" noChangeShapeType="1" noTextEdit="1"/>
              </p:cNvSpPr>
              <p:nvPr/>
            </p:nvSpPr>
            <p:spPr>
              <a:xfrm>
                <a:off x="9626600" y="3396244"/>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F26708C-6BE1-8689-4F58-AFADB93CD839}"/>
                  </a:ext>
                </a:extLst>
              </p:cNvPr>
              <p:cNvSpPr>
                <a:spLocks noChangeAspect="1"/>
              </p:cNvSpPr>
              <p:nvPr/>
            </p:nvSpPr>
            <p:spPr>
              <a:xfrm>
                <a:off x="9626600" y="1612900"/>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EF26708C-6BE1-8689-4F58-AFADB93CD839}"/>
                  </a:ext>
                </a:extLst>
              </p:cNvPr>
              <p:cNvSpPr>
                <a:spLocks noRot="1" noChangeAspect="1" noMove="1" noResize="1" noEditPoints="1" noAdjustHandles="1" noChangeArrowheads="1" noChangeShapeType="1" noTextEdit="1"/>
              </p:cNvSpPr>
              <p:nvPr/>
            </p:nvSpPr>
            <p:spPr>
              <a:xfrm>
                <a:off x="9626600" y="1612900"/>
                <a:ext cx="914400" cy="914400"/>
              </a:xfrm>
              <a:prstGeom prst="ellipse">
                <a:avLst/>
              </a:prstGeom>
              <a:blipFill>
                <a:blip r:embed="rId4"/>
                <a:stretch>
                  <a:fillRect l="-12162"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6A0B071A-540D-4FDB-BE5B-F6632A7CA3F6}"/>
                  </a:ext>
                </a:extLst>
              </p:cNvPr>
              <p:cNvSpPr>
                <a:spLocks noChangeAspect="1"/>
              </p:cNvSpPr>
              <p:nvPr/>
            </p:nvSpPr>
            <p:spPr>
              <a:xfrm>
                <a:off x="9626600" y="517958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nl-NL" sz="4400" b="0" i="1" dirty="0" smtClean="0">
                          <a:solidFill>
                            <a:schemeClr val="tx1"/>
                          </a:solidFill>
                          <a:latin typeface="Cambria Math" panose="02040503050406030204" pitchFamily="18" charset="0"/>
                        </a:rPr>
                        <m:t>𝐸</m:t>
                      </m:r>
                    </m:oMath>
                  </m:oMathPara>
                </a14:m>
                <a:endParaRPr lang="en-US" sz="4400" dirty="0"/>
              </a:p>
            </p:txBody>
          </p:sp>
        </mc:Choice>
        <mc:Fallback>
          <p:sp>
            <p:nvSpPr>
              <p:cNvPr id="9" name="Oval 8">
                <a:extLst>
                  <a:ext uri="{FF2B5EF4-FFF2-40B4-BE49-F238E27FC236}">
                    <a16:creationId xmlns:a16="http://schemas.microsoft.com/office/drawing/2014/main" id="{6A0B071A-540D-4FDB-BE5B-F6632A7CA3F6}"/>
                  </a:ext>
                </a:extLst>
              </p:cNvPr>
              <p:cNvSpPr>
                <a:spLocks noRot="1" noChangeAspect="1" noMove="1" noResize="1" noEditPoints="1" noAdjustHandles="1" noChangeArrowheads="1" noChangeShapeType="1" noTextEdit="1"/>
              </p:cNvSpPr>
              <p:nvPr/>
            </p:nvSpPr>
            <p:spPr>
              <a:xfrm>
                <a:off x="9626600" y="5179588"/>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11" name="Straight Arrow Connector 10">
            <a:extLst>
              <a:ext uri="{FF2B5EF4-FFF2-40B4-BE49-F238E27FC236}">
                <a16:creationId xmlns:a16="http://schemas.microsoft.com/office/drawing/2014/main" id="{37580E7C-46BB-5DEE-559E-C0BD7C68B60F}"/>
              </a:ext>
            </a:extLst>
          </p:cNvPr>
          <p:cNvCxnSpPr>
            <a:stCxn id="8" idx="4"/>
            <a:endCxn id="7" idx="0"/>
          </p:cNvCxnSpPr>
          <p:nvPr/>
        </p:nvCxnSpPr>
        <p:spPr>
          <a:xfrm>
            <a:off x="10083800" y="2527300"/>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95B7FE-5022-4070-BFB0-B77235E47048}"/>
              </a:ext>
            </a:extLst>
          </p:cNvPr>
          <p:cNvCxnSpPr>
            <a:cxnSpLocks/>
            <a:stCxn id="9" idx="0"/>
            <a:endCxn id="7" idx="2"/>
          </p:cNvCxnSpPr>
          <p:nvPr/>
        </p:nvCxnSpPr>
        <p:spPr>
          <a:xfrm flipV="1">
            <a:off x="10083800" y="4310644"/>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2544187-52D7-BA86-4B54-768AC2EE4C73}"/>
              </a:ext>
            </a:extLst>
          </p:cNvPr>
          <p:cNvCxnSpPr>
            <a:cxnSpLocks/>
            <a:stCxn id="8" idx="6"/>
            <a:endCxn id="9" idx="6"/>
          </p:cNvCxnSpPr>
          <p:nvPr/>
        </p:nvCxnSpPr>
        <p:spPr>
          <a:xfrm>
            <a:off x="10541000" y="2070100"/>
            <a:ext cx="12700" cy="3566688"/>
          </a:xfrm>
          <a:prstGeom prst="curvedConnector3">
            <a:avLst>
              <a:gd name="adj1" fmla="val 54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B080F1-7084-CE66-3A9E-FE08811F265C}"/>
                  </a:ext>
                </a:extLst>
              </p:cNvPr>
              <p:cNvSpPr txBox="1"/>
              <p:nvPr/>
            </p:nvSpPr>
            <p:spPr>
              <a:xfrm>
                <a:off x="10998199" y="362261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61B080F1-7084-CE66-3A9E-FE08811F265C}"/>
                  </a:ext>
                </a:extLst>
              </p:cNvPr>
              <p:cNvSpPr txBox="1">
                <a:spLocks noRot="1" noChangeAspect="1" noMove="1" noResize="1" noEditPoints="1" noAdjustHandles="1" noChangeArrowheads="1" noChangeShapeType="1" noTextEdit="1"/>
              </p:cNvSpPr>
              <p:nvPr/>
            </p:nvSpPr>
            <p:spPr>
              <a:xfrm>
                <a:off x="10998199" y="3622611"/>
                <a:ext cx="91440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2352212-B026-B17C-2C11-A3F7FE8F7E3C}"/>
                  </a:ext>
                </a:extLst>
              </p:cNvPr>
              <p:cNvSpPr txBox="1"/>
              <p:nvPr/>
            </p:nvSpPr>
            <p:spPr>
              <a:xfrm>
                <a:off x="9227870" y="462812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C2352212-B026-B17C-2C11-A3F7FE8F7E3C}"/>
                  </a:ext>
                </a:extLst>
              </p:cNvPr>
              <p:cNvSpPr txBox="1">
                <a:spLocks noRot="1" noChangeAspect="1" noMove="1" noResize="1" noEditPoints="1" noAdjustHandles="1" noChangeArrowheads="1" noChangeShapeType="1" noTextEdit="1"/>
              </p:cNvSpPr>
              <p:nvPr/>
            </p:nvSpPr>
            <p:spPr>
              <a:xfrm>
                <a:off x="9227870" y="4628121"/>
                <a:ext cx="91440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489A973-2C69-A8F8-68CF-D688067A9558}"/>
                  </a:ext>
                </a:extLst>
              </p:cNvPr>
              <p:cNvSpPr txBox="1"/>
              <p:nvPr/>
            </p:nvSpPr>
            <p:spPr>
              <a:xfrm>
                <a:off x="9227870" y="2613944"/>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D489A973-2C69-A8F8-68CF-D688067A9558}"/>
                  </a:ext>
                </a:extLst>
              </p:cNvPr>
              <p:cNvSpPr txBox="1">
                <a:spLocks noRot="1" noChangeAspect="1" noMove="1" noResize="1" noEditPoints="1" noAdjustHandles="1" noChangeArrowheads="1" noChangeShapeType="1" noTextEdit="1"/>
              </p:cNvSpPr>
              <p:nvPr/>
            </p:nvSpPr>
            <p:spPr>
              <a:xfrm>
                <a:off x="9227870" y="2613944"/>
                <a:ext cx="914401"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2">
                <a:extLst>
                  <a:ext uri="{FF2B5EF4-FFF2-40B4-BE49-F238E27FC236}">
                    <a16:creationId xmlns:a16="http://schemas.microsoft.com/office/drawing/2014/main" id="{C328F8D2-F3B1-4D94-5154-97B4E5896DDA}"/>
                  </a:ext>
                </a:extLst>
              </p:cNvPr>
              <p:cNvSpPr txBox="1"/>
              <p:nvPr/>
            </p:nvSpPr>
            <p:spPr>
              <a:xfrm>
                <a:off x="10307074" y="6031210"/>
                <a:ext cx="1872227" cy="466859"/>
              </a:xfrm>
              <a:prstGeom prst="rect">
                <a:avLst/>
              </a:prstGeom>
              <a:noFill/>
            </p:spPr>
            <p:txBody>
              <a:bodyPr wrap="square">
                <a:spAutoFit/>
              </a:bodyPr>
              <a:lstStyle/>
              <a:p>
                <a14:m>
                  <m:oMath xmlns:m="http://schemas.openxmlformats.org/officeDocument/2006/math">
                    <m:r>
                      <a:rPr lang="nl-NL"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nl-NL" sz="2400" b="0" i="1" smtClean="0">
                            <a:latin typeface="Cambria Math" panose="02040503050406030204" pitchFamily="18" charset="0"/>
                          </a:rPr>
                          <m:t>𝐸</m:t>
                        </m:r>
                      </m:sub>
                      <m:sup>
                        <m:r>
                          <a:rPr lang="en-US" sz="2400" b="0" i="1" smtClean="0">
                            <a:latin typeface="Cambria Math" panose="02040503050406030204" pitchFamily="18" charset="0"/>
                          </a:rPr>
                          <m:t>2</m:t>
                        </m:r>
                      </m:sup>
                    </m:sSubSup>
                  </m:oMath>
                </a14:m>
                <a:r>
                  <a:rPr lang="en-US" sz="2400" dirty="0"/>
                  <a:t>)</a:t>
                </a:r>
              </a:p>
            </p:txBody>
          </p:sp>
        </mc:Choice>
        <mc:Fallback>
          <p:sp>
            <p:nvSpPr>
              <p:cNvPr id="16" name="TextBox 12">
                <a:extLst>
                  <a:ext uri="{FF2B5EF4-FFF2-40B4-BE49-F238E27FC236}">
                    <a16:creationId xmlns:a16="http://schemas.microsoft.com/office/drawing/2014/main" id="{C328F8D2-F3B1-4D94-5154-97B4E5896DDA}"/>
                  </a:ext>
                </a:extLst>
              </p:cNvPr>
              <p:cNvSpPr txBox="1">
                <a:spLocks noRot="1" noChangeAspect="1" noMove="1" noResize="1" noEditPoints="1" noAdjustHandles="1" noChangeArrowheads="1" noChangeShapeType="1" noTextEdit="1"/>
              </p:cNvSpPr>
              <p:nvPr/>
            </p:nvSpPr>
            <p:spPr>
              <a:xfrm>
                <a:off x="10307074" y="6031210"/>
                <a:ext cx="1872227" cy="466859"/>
              </a:xfrm>
              <a:prstGeom prst="rect">
                <a:avLst/>
              </a:prstGeom>
              <a:blipFill>
                <a:blip r:embed="rId8"/>
                <a:stretch>
                  <a:fillRect l="-977" t="-7792" r="-3257" b="-29870"/>
                </a:stretch>
              </a:blipFill>
            </p:spPr>
            <p:txBody>
              <a:bodyPr/>
              <a:lstStyle/>
              <a:p>
                <a:r>
                  <a:rPr lang="nl-NL">
                    <a:noFill/>
                  </a:rPr>
                  <a:t> </a:t>
                </a:r>
              </a:p>
            </p:txBody>
          </p:sp>
        </mc:Fallback>
      </mc:AlternateContent>
    </p:spTree>
    <p:extLst>
      <p:ext uri="{BB962C8B-B14F-4D97-AF65-F5344CB8AC3E}">
        <p14:creationId xmlns:p14="http://schemas.microsoft.com/office/powerpoint/2010/main" val="61120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CBE9B-5942-945E-9334-15CD6C26A116}"/>
              </a:ext>
            </a:extLst>
          </p:cNvPr>
          <p:cNvSpPr>
            <a:spLocks noGrp="1"/>
          </p:cNvSpPr>
          <p:nvPr>
            <p:ph type="title"/>
          </p:nvPr>
        </p:nvSpPr>
        <p:spPr/>
        <p:txBody>
          <a:bodyPr>
            <a:normAutofit/>
          </a:bodyPr>
          <a:lstStyle/>
          <a:p>
            <a:r>
              <a:rPr lang="en-US" dirty="0"/>
              <a:t>Classical Test Theory: Single-Item Test</a:t>
            </a:r>
          </a:p>
        </p:txBody>
      </p:sp>
      <p:sp>
        <p:nvSpPr>
          <p:cNvPr id="3" name="Content Placeholder 2">
            <a:extLst>
              <a:ext uri="{FF2B5EF4-FFF2-40B4-BE49-F238E27FC236}">
                <a16:creationId xmlns:a16="http://schemas.microsoft.com/office/drawing/2014/main" id="{47C19647-4EAE-CC2B-F123-B3F77F1F2053}"/>
              </a:ext>
            </a:extLst>
          </p:cNvPr>
          <p:cNvSpPr>
            <a:spLocks noGrp="1"/>
          </p:cNvSpPr>
          <p:nvPr>
            <p:ph idx="1"/>
          </p:nvPr>
        </p:nvSpPr>
        <p:spPr>
          <a:xfrm>
            <a:off x="176047" y="1073984"/>
            <a:ext cx="8802843" cy="5784016"/>
          </a:xfrm>
        </p:spPr>
        <p:txBody>
          <a:bodyPr>
            <a:normAutofit/>
          </a:bodyPr>
          <a:lstStyle/>
          <a:p>
            <a:pPr marL="0" indent="0">
              <a:buNone/>
            </a:pPr>
            <a:endParaRPr lang="en-US" dirty="0"/>
          </a:p>
          <a:p>
            <a:pPr marL="0" indent="0">
              <a:buNone/>
            </a:pPr>
            <a:r>
              <a:rPr lang="en-US" dirty="0"/>
              <a:t>This model is incredibly simple, but the same principles will apply as we increase the size and dimensionality of our test.</a:t>
            </a:r>
          </a:p>
          <a:p>
            <a:pPr marL="0" indent="0">
              <a:buNone/>
            </a:pPr>
            <a:endParaRPr lang="en-US" dirty="0"/>
          </a:p>
          <a:p>
            <a:pPr marL="0" indent="0">
              <a:buNone/>
            </a:pPr>
            <a:r>
              <a:rPr lang="en-US" dirty="0"/>
              <a:t>The graphical representation will return when we move into factor analytic approaches and SEM, so remember the conventions</a:t>
            </a:r>
          </a:p>
        </p:txBody>
      </p:sp>
      <p:sp>
        <p:nvSpPr>
          <p:cNvPr id="6" name="Slide Number Placeholder 5">
            <a:extLst>
              <a:ext uri="{FF2B5EF4-FFF2-40B4-BE49-F238E27FC236}">
                <a16:creationId xmlns:a16="http://schemas.microsoft.com/office/drawing/2014/main" id="{C11978C8-E556-518A-4439-18B643964EE7}"/>
              </a:ext>
            </a:extLst>
          </p:cNvPr>
          <p:cNvSpPr>
            <a:spLocks noGrp="1"/>
          </p:cNvSpPr>
          <p:nvPr>
            <p:ph type="sldNum" sz="quarter" idx="12"/>
          </p:nvPr>
        </p:nvSpPr>
        <p:spPr/>
        <p:txBody>
          <a:bodyPr/>
          <a:lstStyle/>
          <a:p>
            <a:fld id="{0BD1E4AD-7C3E-1942-9738-052155FA6AEF}" type="slidenum">
              <a:rPr lang="en-US" smtClean="0"/>
              <a:pPr/>
              <a:t>34</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7FBA58FA-1928-AD5F-65BF-D1CF0E0F03D7}"/>
                  </a:ext>
                </a:extLst>
              </p:cNvPr>
              <p:cNvSpPr>
                <a:spLocks noChangeAspect="1"/>
              </p:cNvSpPr>
              <p:nvPr/>
            </p:nvSpPr>
            <p:spPr>
              <a:xfrm>
                <a:off x="9626600" y="3396244"/>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r>
                        <a:rPr lang="nl-NL" sz="4400" b="0" i="1" smtClean="0">
                          <a:solidFill>
                            <a:schemeClr val="tx1"/>
                          </a:solidFill>
                          <a:latin typeface="Cambria Math" panose="02040503050406030204" pitchFamily="18" charset="0"/>
                        </a:rPr>
                        <m:t>𝑌</m:t>
                      </m:r>
                    </m:oMath>
                  </m:oMathPara>
                </a14:m>
                <a:endParaRPr lang="en-US" dirty="0"/>
              </a:p>
            </p:txBody>
          </p:sp>
        </mc:Choice>
        <mc:Fallback>
          <p:sp>
            <p:nvSpPr>
              <p:cNvPr id="7" name="Rectangle 6">
                <a:extLst>
                  <a:ext uri="{FF2B5EF4-FFF2-40B4-BE49-F238E27FC236}">
                    <a16:creationId xmlns:a16="http://schemas.microsoft.com/office/drawing/2014/main" id="{7FBA58FA-1928-AD5F-65BF-D1CF0E0F03D7}"/>
                  </a:ext>
                </a:extLst>
              </p:cNvPr>
              <p:cNvSpPr>
                <a:spLocks noRot="1" noChangeAspect="1" noMove="1" noResize="1" noEditPoints="1" noAdjustHandles="1" noChangeArrowheads="1" noChangeShapeType="1" noTextEdit="1"/>
              </p:cNvSpPr>
              <p:nvPr/>
            </p:nvSpPr>
            <p:spPr>
              <a:xfrm>
                <a:off x="9626600" y="3396244"/>
                <a:ext cx="914400" cy="914400"/>
              </a:xfrm>
              <a:prstGeom prst="rect">
                <a:avLst/>
              </a:prstGeom>
              <a:blipFill>
                <a:blip r:embed="rId2"/>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EF26708C-6BE1-8689-4F58-AFADB93CD839}"/>
                  </a:ext>
                </a:extLst>
              </p:cNvPr>
              <p:cNvSpPr>
                <a:spLocks noChangeAspect="1"/>
              </p:cNvSpPr>
              <p:nvPr/>
            </p:nvSpPr>
            <p:spPr>
              <a:xfrm>
                <a:off x="9626600" y="1612900"/>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EF26708C-6BE1-8689-4F58-AFADB93CD839}"/>
                  </a:ext>
                </a:extLst>
              </p:cNvPr>
              <p:cNvSpPr>
                <a:spLocks noRot="1" noChangeAspect="1" noMove="1" noResize="1" noEditPoints="1" noAdjustHandles="1" noChangeArrowheads="1" noChangeShapeType="1" noTextEdit="1"/>
              </p:cNvSpPr>
              <p:nvPr/>
            </p:nvSpPr>
            <p:spPr>
              <a:xfrm>
                <a:off x="9626600" y="1612900"/>
                <a:ext cx="914400" cy="914400"/>
              </a:xfrm>
              <a:prstGeom prst="ellipse">
                <a:avLst/>
              </a:prstGeom>
              <a:blipFill>
                <a:blip r:embed="rId3"/>
                <a:stretch>
                  <a:fillRect l="-12162"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6A0B071A-540D-4FDB-BE5B-F6632A7CA3F6}"/>
                  </a:ext>
                </a:extLst>
              </p:cNvPr>
              <p:cNvSpPr>
                <a:spLocks noChangeAspect="1"/>
              </p:cNvSpPr>
              <p:nvPr/>
            </p:nvSpPr>
            <p:spPr>
              <a:xfrm>
                <a:off x="9626600" y="517958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nl-NL" sz="4400" b="0" i="1" dirty="0" smtClean="0">
                          <a:solidFill>
                            <a:schemeClr val="tx1"/>
                          </a:solidFill>
                          <a:latin typeface="Cambria Math" panose="02040503050406030204" pitchFamily="18" charset="0"/>
                        </a:rPr>
                        <m:t>𝐸</m:t>
                      </m:r>
                    </m:oMath>
                  </m:oMathPara>
                </a14:m>
                <a:endParaRPr lang="en-US" sz="4400" dirty="0"/>
              </a:p>
            </p:txBody>
          </p:sp>
        </mc:Choice>
        <mc:Fallback>
          <p:sp>
            <p:nvSpPr>
              <p:cNvPr id="9" name="Oval 8">
                <a:extLst>
                  <a:ext uri="{FF2B5EF4-FFF2-40B4-BE49-F238E27FC236}">
                    <a16:creationId xmlns:a16="http://schemas.microsoft.com/office/drawing/2014/main" id="{6A0B071A-540D-4FDB-BE5B-F6632A7CA3F6}"/>
                  </a:ext>
                </a:extLst>
              </p:cNvPr>
              <p:cNvSpPr>
                <a:spLocks noRot="1" noChangeAspect="1" noMove="1" noResize="1" noEditPoints="1" noAdjustHandles="1" noChangeArrowheads="1" noChangeShapeType="1" noTextEdit="1"/>
              </p:cNvSpPr>
              <p:nvPr/>
            </p:nvSpPr>
            <p:spPr>
              <a:xfrm>
                <a:off x="9626600" y="5179588"/>
                <a:ext cx="914400" cy="914400"/>
              </a:xfrm>
              <a:prstGeom prst="ellipse">
                <a:avLst/>
              </a:prstGeom>
              <a:blipFill>
                <a:blip r:embed="rId4"/>
                <a:stretch>
                  <a:fillRect/>
                </a:stretch>
              </a:blipFill>
              <a:ln>
                <a:solidFill>
                  <a:schemeClr val="tx1"/>
                </a:solidFill>
              </a:ln>
            </p:spPr>
            <p:txBody>
              <a:bodyPr/>
              <a:lstStyle/>
              <a:p>
                <a:r>
                  <a:rPr lang="nl-NL">
                    <a:noFill/>
                  </a:rPr>
                  <a:t> </a:t>
                </a:r>
              </a:p>
            </p:txBody>
          </p:sp>
        </mc:Fallback>
      </mc:AlternateContent>
      <p:cxnSp>
        <p:nvCxnSpPr>
          <p:cNvPr id="11" name="Straight Arrow Connector 10">
            <a:extLst>
              <a:ext uri="{FF2B5EF4-FFF2-40B4-BE49-F238E27FC236}">
                <a16:creationId xmlns:a16="http://schemas.microsoft.com/office/drawing/2014/main" id="{37580E7C-46BB-5DEE-559E-C0BD7C68B60F}"/>
              </a:ext>
            </a:extLst>
          </p:cNvPr>
          <p:cNvCxnSpPr>
            <a:stCxn id="8" idx="4"/>
            <a:endCxn id="7" idx="0"/>
          </p:cNvCxnSpPr>
          <p:nvPr/>
        </p:nvCxnSpPr>
        <p:spPr>
          <a:xfrm>
            <a:off x="10083800" y="2527300"/>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5395B7FE-5022-4070-BFB0-B77235E47048}"/>
              </a:ext>
            </a:extLst>
          </p:cNvPr>
          <p:cNvCxnSpPr>
            <a:cxnSpLocks/>
            <a:stCxn id="9" idx="0"/>
            <a:endCxn id="7" idx="2"/>
          </p:cNvCxnSpPr>
          <p:nvPr/>
        </p:nvCxnSpPr>
        <p:spPr>
          <a:xfrm flipV="1">
            <a:off x="10083800" y="4310644"/>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22544187-52D7-BA86-4B54-768AC2EE4C73}"/>
              </a:ext>
            </a:extLst>
          </p:cNvPr>
          <p:cNvCxnSpPr>
            <a:cxnSpLocks/>
            <a:stCxn id="8" idx="6"/>
            <a:endCxn id="9" idx="6"/>
          </p:cNvCxnSpPr>
          <p:nvPr/>
        </p:nvCxnSpPr>
        <p:spPr>
          <a:xfrm>
            <a:off x="10541000" y="2070100"/>
            <a:ext cx="12700" cy="3566688"/>
          </a:xfrm>
          <a:prstGeom prst="curvedConnector3">
            <a:avLst>
              <a:gd name="adj1" fmla="val 54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1B080F1-7084-CE66-3A9E-FE08811F265C}"/>
                  </a:ext>
                </a:extLst>
              </p:cNvPr>
              <p:cNvSpPr txBox="1"/>
              <p:nvPr/>
            </p:nvSpPr>
            <p:spPr>
              <a:xfrm>
                <a:off x="10998199" y="362261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61B080F1-7084-CE66-3A9E-FE08811F265C}"/>
                  </a:ext>
                </a:extLst>
              </p:cNvPr>
              <p:cNvSpPr txBox="1">
                <a:spLocks noRot="1" noChangeAspect="1" noMove="1" noResize="1" noEditPoints="1" noAdjustHandles="1" noChangeArrowheads="1" noChangeShapeType="1" noTextEdit="1"/>
              </p:cNvSpPr>
              <p:nvPr/>
            </p:nvSpPr>
            <p:spPr>
              <a:xfrm>
                <a:off x="10998199" y="3622611"/>
                <a:ext cx="914401"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E580948-D32E-3395-C493-F36109B97CD9}"/>
                  </a:ext>
                </a:extLst>
              </p:cNvPr>
              <p:cNvSpPr txBox="1"/>
              <p:nvPr/>
            </p:nvSpPr>
            <p:spPr>
              <a:xfrm>
                <a:off x="9227870" y="4628121"/>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0" name="TextBox 9">
                <a:extLst>
                  <a:ext uri="{FF2B5EF4-FFF2-40B4-BE49-F238E27FC236}">
                    <a16:creationId xmlns:a16="http://schemas.microsoft.com/office/drawing/2014/main" id="{AE580948-D32E-3395-C493-F36109B97CD9}"/>
                  </a:ext>
                </a:extLst>
              </p:cNvPr>
              <p:cNvSpPr txBox="1">
                <a:spLocks noRot="1" noChangeAspect="1" noMove="1" noResize="1" noEditPoints="1" noAdjustHandles="1" noChangeArrowheads="1" noChangeShapeType="1" noTextEdit="1"/>
              </p:cNvSpPr>
              <p:nvPr/>
            </p:nvSpPr>
            <p:spPr>
              <a:xfrm>
                <a:off x="9227870" y="4628121"/>
                <a:ext cx="91440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9465C6-CF19-2CC0-C326-2CBF133A3F80}"/>
                  </a:ext>
                </a:extLst>
              </p:cNvPr>
              <p:cNvSpPr txBox="1"/>
              <p:nvPr/>
            </p:nvSpPr>
            <p:spPr>
              <a:xfrm>
                <a:off x="9227870" y="2613944"/>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prstClr val="black"/>
                          </a:solidFill>
                          <a:latin typeface="Cambria Math" panose="02040503050406030204" pitchFamily="18" charset="0"/>
                        </a:rPr>
                        <m:t>1</m:t>
                      </m:r>
                    </m:oMath>
                  </m:oMathPara>
                </a14:m>
                <a:endParaRPr lang="en-US" dirty="0"/>
              </a:p>
            </p:txBody>
          </p:sp>
        </mc:Choice>
        <mc:Fallback xmlns="">
          <p:sp>
            <p:nvSpPr>
              <p:cNvPr id="14" name="TextBox 13">
                <a:extLst>
                  <a:ext uri="{FF2B5EF4-FFF2-40B4-BE49-F238E27FC236}">
                    <a16:creationId xmlns:a16="http://schemas.microsoft.com/office/drawing/2014/main" id="{729465C6-CF19-2CC0-C326-2CBF133A3F80}"/>
                  </a:ext>
                </a:extLst>
              </p:cNvPr>
              <p:cNvSpPr txBox="1">
                <a:spLocks noRot="1" noChangeAspect="1" noMove="1" noResize="1" noEditPoints="1" noAdjustHandles="1" noChangeArrowheads="1" noChangeShapeType="1" noTextEdit="1"/>
              </p:cNvSpPr>
              <p:nvPr/>
            </p:nvSpPr>
            <p:spPr>
              <a:xfrm>
                <a:off x="9227870" y="2613944"/>
                <a:ext cx="914401"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2">
                <a:extLst>
                  <a:ext uri="{FF2B5EF4-FFF2-40B4-BE49-F238E27FC236}">
                    <a16:creationId xmlns:a16="http://schemas.microsoft.com/office/drawing/2014/main" id="{568671B8-B27F-3BE8-5953-192FC29A07E8}"/>
                  </a:ext>
                </a:extLst>
              </p:cNvPr>
              <p:cNvSpPr txBox="1"/>
              <p:nvPr/>
            </p:nvSpPr>
            <p:spPr>
              <a:xfrm>
                <a:off x="10307074" y="6031210"/>
                <a:ext cx="1872227" cy="466859"/>
              </a:xfrm>
              <a:prstGeom prst="rect">
                <a:avLst/>
              </a:prstGeom>
              <a:noFill/>
            </p:spPr>
            <p:txBody>
              <a:bodyPr wrap="square">
                <a:spAutoFit/>
              </a:bodyPr>
              <a:lstStyle/>
              <a:p>
                <a14:m>
                  <m:oMath xmlns:m="http://schemas.openxmlformats.org/officeDocument/2006/math">
                    <m:r>
                      <a:rPr lang="nl-NL"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r>
                          <a:rPr lang="nl-NL" sz="2400" b="0" i="1" smtClean="0">
                            <a:latin typeface="Cambria Math" panose="02040503050406030204" pitchFamily="18" charset="0"/>
                          </a:rPr>
                          <m:t>𝐸</m:t>
                        </m:r>
                      </m:sub>
                      <m:sup>
                        <m:r>
                          <a:rPr lang="en-US" sz="2400" b="0" i="1" smtClean="0">
                            <a:latin typeface="Cambria Math" panose="02040503050406030204" pitchFamily="18" charset="0"/>
                          </a:rPr>
                          <m:t>2</m:t>
                        </m:r>
                      </m:sup>
                    </m:sSubSup>
                  </m:oMath>
                </a14:m>
                <a:r>
                  <a:rPr lang="en-US" sz="2400" dirty="0"/>
                  <a:t>)</a:t>
                </a:r>
              </a:p>
            </p:txBody>
          </p:sp>
        </mc:Choice>
        <mc:Fallback>
          <p:sp>
            <p:nvSpPr>
              <p:cNvPr id="16" name="TextBox 12">
                <a:extLst>
                  <a:ext uri="{FF2B5EF4-FFF2-40B4-BE49-F238E27FC236}">
                    <a16:creationId xmlns:a16="http://schemas.microsoft.com/office/drawing/2014/main" id="{568671B8-B27F-3BE8-5953-192FC29A07E8}"/>
                  </a:ext>
                </a:extLst>
              </p:cNvPr>
              <p:cNvSpPr txBox="1">
                <a:spLocks noRot="1" noChangeAspect="1" noMove="1" noResize="1" noEditPoints="1" noAdjustHandles="1" noChangeArrowheads="1" noChangeShapeType="1" noTextEdit="1"/>
              </p:cNvSpPr>
              <p:nvPr/>
            </p:nvSpPr>
            <p:spPr>
              <a:xfrm>
                <a:off x="10307074" y="6031210"/>
                <a:ext cx="1872227" cy="466859"/>
              </a:xfrm>
              <a:prstGeom prst="rect">
                <a:avLst/>
              </a:prstGeom>
              <a:blipFill>
                <a:blip r:embed="rId7"/>
                <a:stretch>
                  <a:fillRect l="-977" t="-7792" r="-3257" b="-29870"/>
                </a:stretch>
              </a:blipFill>
            </p:spPr>
            <p:txBody>
              <a:bodyPr/>
              <a:lstStyle/>
              <a:p>
                <a:r>
                  <a:rPr lang="nl-NL">
                    <a:noFill/>
                  </a:rPr>
                  <a:t> </a:t>
                </a:r>
              </a:p>
            </p:txBody>
          </p:sp>
        </mc:Fallback>
      </mc:AlternateContent>
    </p:spTree>
    <p:extLst>
      <p:ext uri="{BB962C8B-B14F-4D97-AF65-F5344CB8AC3E}">
        <p14:creationId xmlns:p14="http://schemas.microsoft.com/office/powerpoint/2010/main" val="241009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6EB9-E2CE-C2F5-2737-81564441C3B9}"/>
              </a:ext>
            </a:extLst>
          </p:cNvPr>
          <p:cNvSpPr>
            <a:spLocks noGrp="1"/>
          </p:cNvSpPr>
          <p:nvPr>
            <p:ph type="title"/>
          </p:nvPr>
        </p:nvSpPr>
        <p:spPr/>
        <p:txBody>
          <a:bodyPr>
            <a:normAutofit/>
          </a:bodyPr>
          <a:lstStyle/>
          <a:p>
            <a:r>
              <a:rPr lang="en-US" dirty="0"/>
              <a:t>Classical Test Theory: Multiple-Item 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8E6DBE-A15D-0129-B487-0BCA72459D0A}"/>
                  </a:ext>
                </a:extLst>
              </p:cNvPr>
              <p:cNvSpPr>
                <a:spLocks noGrp="1"/>
              </p:cNvSpPr>
              <p:nvPr>
                <p:ph idx="1"/>
              </p:nvPr>
            </p:nvSpPr>
            <p:spPr>
              <a:xfrm>
                <a:off x="176048" y="1073984"/>
                <a:ext cx="7742311" cy="5418891"/>
              </a:xfrm>
            </p:spPr>
            <p:txBody>
              <a:bodyPr>
                <a:normAutofit lnSpcReduction="10000"/>
              </a:bodyPr>
              <a:lstStyle/>
              <a:p>
                <a:pPr marL="0" indent="0">
                  <a:buNone/>
                </a:pPr>
                <a:r>
                  <a:rPr lang="en-US" dirty="0"/>
                  <a:t>The simplest expansion is the two-item test: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1</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US" dirty="0"/>
              </a:p>
              <a:p>
                <a:pPr marL="0" indent="0">
                  <a:buNone/>
                </a:pPr>
                <a:endParaRPr lang="en-US" dirty="0"/>
              </a:p>
              <a:p>
                <a:pPr marL="0" indent="0">
                  <a:buNone/>
                </a:pPr>
                <a:r>
                  <a:rPr lang="en-US" dirty="0"/>
                  <a:t>We additionally assume that no </a:t>
                </a:r>
                <a14:m>
                  <m:oMath xmlns:m="http://schemas.openxmlformats.org/officeDocument/2006/math">
                    <m:r>
                      <a:rPr lang="en-US" b="0" i="1" smtClean="0">
                        <a:latin typeface="Cambria Math" panose="02040503050406030204" pitchFamily="18" charset="0"/>
                      </a:rPr>
                      <m:t>𝑇</m:t>
                    </m:r>
                  </m:oMath>
                </a14:m>
                <a:r>
                  <a:rPr lang="en-US" dirty="0"/>
                  <a:t> is related to any </a:t>
                </a:r>
                <a14:m>
                  <m:oMath xmlns:m="http://schemas.openxmlformats.org/officeDocument/2006/math">
                    <m:r>
                      <a:rPr lang="nl-NL" b="0" i="1" smtClean="0">
                        <a:latin typeface="Cambria Math" panose="02040503050406030204" pitchFamily="18" charset="0"/>
                      </a:rPr>
                      <m:t>𝐸</m:t>
                    </m:r>
                  </m:oMath>
                </a14:m>
                <a:r>
                  <a:rPr lang="en-US" dirty="0"/>
                  <a:t> and that all </a:t>
                </a:r>
                <a14:m>
                  <m:oMath xmlns:m="http://schemas.openxmlformats.org/officeDocument/2006/math">
                    <m:r>
                      <a:rPr lang="nl-NL" i="1">
                        <a:latin typeface="Cambria Math" panose="02040503050406030204" pitchFamily="18" charset="0"/>
                      </a:rPr>
                      <m:t>𝐸</m:t>
                    </m:r>
                    <m:r>
                      <a:rPr lang="nl-NL" i="1">
                        <a:latin typeface="Cambria Math" panose="02040503050406030204" pitchFamily="18" charset="0"/>
                      </a:rPr>
                      <m:t> </m:t>
                    </m:r>
                  </m:oMath>
                </a14:m>
                <a:r>
                  <a:rPr lang="en-US" dirty="0"/>
                  <a:t>are also uncorrelated</a:t>
                </a:r>
              </a:p>
              <a:p>
                <a:pPr lvl="1"/>
                <a:r>
                  <a:rPr lang="en-US" dirty="0"/>
                  <a:t>Thus, the covariance between observed scores is given by the covariance of their true scores: </a:t>
                </a:r>
              </a:p>
              <a:p>
                <a:pPr marL="457200" lvl="1"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i="1">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1</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nl-NL" b="0" i="1" smtClean="0">
                                  <a:latin typeface="Cambria Math" panose="02040503050406030204" pitchFamily="18" charset="0"/>
                                </a:rPr>
                                <m:t>𝐸</m:t>
                              </m:r>
                            </m:e>
                            <m:sub>
                              <m:r>
                                <a:rPr lang="en-US" i="1">
                                  <a:latin typeface="Cambria Math" panose="02040503050406030204" pitchFamily="18" charset="0"/>
                                </a:rPr>
                                <m:t>2</m:t>
                              </m:r>
                            </m:sub>
                          </m:sSub>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sub>
                      </m:sSub>
                    </m:oMath>
                  </m:oMathPara>
                </a14:m>
                <a:endParaRPr lang="en-US" dirty="0"/>
              </a:p>
              <a:p>
                <a:pPr lvl="1"/>
                <a:endParaRPr lang="en-US" dirty="0"/>
              </a:p>
              <a:p>
                <a:pPr marL="0" indent="0">
                  <a:buNone/>
                </a:pPr>
                <a:r>
                  <a:rPr lang="en-US" dirty="0"/>
                  <a:t>Of course, this set up is not very helpful for us – we would like our test to only measure a single attribute (or true score). </a:t>
                </a:r>
              </a:p>
              <a:p>
                <a:pPr lvl="1"/>
                <a:r>
                  <a:rPr lang="en-US" dirty="0"/>
                  <a:t>Let’s collapse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2</m:t>
                        </m:r>
                      </m:sub>
                    </m:sSub>
                  </m:oMath>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18E6DBE-A15D-0129-B487-0BCA72459D0A}"/>
                  </a:ext>
                </a:extLst>
              </p:cNvPr>
              <p:cNvSpPr>
                <a:spLocks noGrp="1" noRot="1" noChangeAspect="1" noMove="1" noResize="1" noEditPoints="1" noAdjustHandles="1" noChangeArrowheads="1" noChangeShapeType="1" noTextEdit="1"/>
              </p:cNvSpPr>
              <p:nvPr>
                <p:ph idx="1"/>
              </p:nvPr>
            </p:nvSpPr>
            <p:spPr>
              <a:xfrm>
                <a:off x="176048" y="1073984"/>
                <a:ext cx="7742311" cy="5418891"/>
              </a:xfrm>
              <a:blipFill>
                <a:blip r:embed="rId2"/>
                <a:stretch>
                  <a:fillRect l="-1654" t="-2475" r="-551" b="-135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D458723-33C4-8104-3B26-95581FA96F9B}"/>
              </a:ext>
            </a:extLst>
          </p:cNvPr>
          <p:cNvSpPr>
            <a:spLocks noGrp="1"/>
          </p:cNvSpPr>
          <p:nvPr>
            <p:ph type="sldNum" sz="quarter" idx="12"/>
          </p:nvPr>
        </p:nvSpPr>
        <p:spPr>
          <a:xfrm>
            <a:off x="8887379" y="6266506"/>
            <a:ext cx="2743200" cy="365125"/>
          </a:xfrm>
        </p:spPr>
        <p:txBody>
          <a:bodyPr/>
          <a:lstStyle/>
          <a:p>
            <a:fld id="{0BD1E4AD-7C3E-1942-9738-052155FA6AEF}" type="slidenum">
              <a:rPr lang="en-US" smtClean="0"/>
              <a:pPr/>
              <a:t>35</a:t>
            </a:fld>
            <a:endParaRPr lang="en-US" dirty="0"/>
          </a:p>
        </p:txBody>
      </p:sp>
      <p:grpSp>
        <p:nvGrpSpPr>
          <p:cNvPr id="15" name="Group 14">
            <a:extLst>
              <a:ext uri="{FF2B5EF4-FFF2-40B4-BE49-F238E27FC236}">
                <a16:creationId xmlns:a16="http://schemas.microsoft.com/office/drawing/2014/main" id="{54AA243F-8396-D32E-043F-404C85A4D3AB}"/>
              </a:ext>
            </a:extLst>
          </p:cNvPr>
          <p:cNvGrpSpPr/>
          <p:nvPr/>
        </p:nvGrpSpPr>
        <p:grpSpPr>
          <a:xfrm>
            <a:off x="7638639" y="1321128"/>
            <a:ext cx="4734557" cy="5186964"/>
            <a:chOff x="7638639" y="1321128"/>
            <a:chExt cx="4734557" cy="5186964"/>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53B1A4-0E8A-7A46-7B28-335311763622}"/>
                    </a:ext>
                  </a:extLst>
                </p:cNvPr>
                <p:cNvSpPr>
                  <a:spLocks noChangeAspect="1"/>
                </p:cNvSpPr>
                <p:nvPr/>
              </p:nvSpPr>
              <p:spPr>
                <a:xfrm>
                  <a:off x="8726130" y="3107097"/>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nl-NL"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nl-NL" sz="4400" b="0" i="1" smtClean="0">
                                <a:solidFill>
                                  <a:schemeClr val="tx1"/>
                                </a:solidFill>
                                <a:latin typeface="Cambria Math" panose="02040503050406030204" pitchFamily="18" charset="0"/>
                              </a:rPr>
                              <m:t>1</m:t>
                            </m:r>
                          </m:sub>
                        </m:sSub>
                      </m:oMath>
                    </m:oMathPara>
                  </a14:m>
                  <a:endParaRPr lang="en-US" dirty="0"/>
                </a:p>
              </p:txBody>
            </p:sp>
          </mc:Choice>
          <mc:Fallback>
            <p:sp>
              <p:nvSpPr>
                <p:cNvPr id="7" name="Rectangle 6">
                  <a:extLst>
                    <a:ext uri="{FF2B5EF4-FFF2-40B4-BE49-F238E27FC236}">
                      <a16:creationId xmlns:a16="http://schemas.microsoft.com/office/drawing/2014/main" id="{9B53B1A4-0E8A-7A46-7B28-335311763622}"/>
                    </a:ext>
                  </a:extLst>
                </p:cNvPr>
                <p:cNvSpPr>
                  <a:spLocks noRot="1" noChangeAspect="1" noMove="1" noResize="1" noEditPoints="1" noAdjustHandles="1" noChangeArrowheads="1" noChangeShapeType="1" noTextEdit="1"/>
                </p:cNvSpPr>
                <p:nvPr/>
              </p:nvSpPr>
              <p:spPr>
                <a:xfrm>
                  <a:off x="8726130" y="3107097"/>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91D337A-FD34-7862-48A4-53AA192EC8C1}"/>
                    </a:ext>
                  </a:extLst>
                </p:cNvPr>
                <p:cNvSpPr>
                  <a:spLocks noChangeAspect="1"/>
                </p:cNvSpPr>
                <p:nvPr/>
              </p:nvSpPr>
              <p:spPr>
                <a:xfrm>
                  <a:off x="8726130" y="1323753"/>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en-US" sz="4400" i="1" dirty="0" smtClean="0">
                                <a:solidFill>
                                  <a:schemeClr val="tx1"/>
                                </a:solidFill>
                                <a:latin typeface="Cambria Math" panose="02040503050406030204" pitchFamily="18" charset="0"/>
                              </a:rPr>
                              <m:t>𝑇</m:t>
                            </m:r>
                          </m:e>
                          <m:sub>
                            <m:r>
                              <a:rPr lang="en-US" sz="4400" b="0" i="1" dirty="0" smtClean="0">
                                <a:solidFill>
                                  <a:schemeClr val="tx1"/>
                                </a:solidFill>
                                <a:latin typeface="Cambria Math" panose="02040503050406030204" pitchFamily="18" charset="0"/>
                              </a:rPr>
                              <m:t>1</m:t>
                            </m:r>
                          </m:sub>
                        </m:sSub>
                      </m:oMath>
                    </m:oMathPara>
                  </a14:m>
                  <a:endParaRPr lang="en-US" sz="4400" dirty="0"/>
                </a:p>
              </p:txBody>
            </p:sp>
          </mc:Choice>
          <mc:Fallback xmlns="">
            <p:sp>
              <p:nvSpPr>
                <p:cNvPr id="8" name="Oval 7">
                  <a:extLst>
                    <a:ext uri="{FF2B5EF4-FFF2-40B4-BE49-F238E27FC236}">
                      <a16:creationId xmlns:a16="http://schemas.microsoft.com/office/drawing/2014/main" id="{391D337A-FD34-7862-48A4-53AA192EC8C1}"/>
                    </a:ext>
                  </a:extLst>
                </p:cNvPr>
                <p:cNvSpPr>
                  <a:spLocks noRot="1" noChangeAspect="1" noMove="1" noResize="1" noEditPoints="1" noAdjustHandles="1" noChangeArrowheads="1" noChangeShapeType="1" noTextEdit="1"/>
                </p:cNvSpPr>
                <p:nvPr/>
              </p:nvSpPr>
              <p:spPr>
                <a:xfrm>
                  <a:off x="8726130" y="1323753"/>
                  <a:ext cx="914400" cy="914400"/>
                </a:xfrm>
                <a:prstGeom prst="ellipse">
                  <a:avLst/>
                </a:prstGeom>
                <a:blipFill>
                  <a:blip r:embed="rId4"/>
                  <a:stretch>
                    <a:fillRect l="-20270"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53E3F767-ECAA-7103-BB32-097279A4B798}"/>
                    </a:ext>
                  </a:extLst>
                </p:cNvPr>
                <p:cNvSpPr>
                  <a:spLocks noChangeAspect="1"/>
                </p:cNvSpPr>
                <p:nvPr/>
              </p:nvSpPr>
              <p:spPr>
                <a:xfrm>
                  <a:off x="8726130" y="4890441"/>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1</m:t>
                            </m:r>
                          </m:sub>
                        </m:sSub>
                      </m:oMath>
                    </m:oMathPara>
                  </a14:m>
                  <a:endParaRPr lang="en-US" sz="4400" dirty="0"/>
                </a:p>
              </p:txBody>
            </p:sp>
          </mc:Choice>
          <mc:Fallback>
            <p:sp>
              <p:nvSpPr>
                <p:cNvPr id="9" name="Oval 8">
                  <a:extLst>
                    <a:ext uri="{FF2B5EF4-FFF2-40B4-BE49-F238E27FC236}">
                      <a16:creationId xmlns:a16="http://schemas.microsoft.com/office/drawing/2014/main" id="{53E3F767-ECAA-7103-BB32-097279A4B798}"/>
                    </a:ext>
                  </a:extLst>
                </p:cNvPr>
                <p:cNvSpPr>
                  <a:spLocks noRot="1" noChangeAspect="1" noMove="1" noResize="1" noEditPoints="1" noAdjustHandles="1" noChangeArrowheads="1" noChangeShapeType="1" noTextEdit="1"/>
                </p:cNvSpPr>
                <p:nvPr/>
              </p:nvSpPr>
              <p:spPr>
                <a:xfrm>
                  <a:off x="8726130" y="4890441"/>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10" name="Straight Arrow Connector 9">
              <a:extLst>
                <a:ext uri="{FF2B5EF4-FFF2-40B4-BE49-F238E27FC236}">
                  <a16:creationId xmlns:a16="http://schemas.microsoft.com/office/drawing/2014/main" id="{5A6B243B-30AE-3852-BD9B-989E48C73616}"/>
                </a:ext>
              </a:extLst>
            </p:cNvPr>
            <p:cNvCxnSpPr>
              <a:stCxn id="8" idx="4"/>
              <a:endCxn id="7" idx="0"/>
            </p:cNvCxnSpPr>
            <p:nvPr/>
          </p:nvCxnSpPr>
          <p:spPr>
            <a:xfrm>
              <a:off x="9183330" y="2238153"/>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BEA53F8-E50B-3A3D-2964-4865BDFE3BFE}"/>
                </a:ext>
              </a:extLst>
            </p:cNvPr>
            <p:cNvCxnSpPr>
              <a:cxnSpLocks/>
              <a:stCxn id="9" idx="0"/>
              <a:endCxn id="7" idx="2"/>
            </p:cNvCxnSpPr>
            <p:nvPr/>
          </p:nvCxnSpPr>
          <p:spPr>
            <a:xfrm flipV="1">
              <a:off x="9183330" y="4021497"/>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4">
              <a:extLst>
                <a:ext uri="{FF2B5EF4-FFF2-40B4-BE49-F238E27FC236}">
                  <a16:creationId xmlns:a16="http://schemas.microsoft.com/office/drawing/2014/main" id="{59F68C03-D17D-A6BF-E89A-A32A163AB818}"/>
                </a:ext>
              </a:extLst>
            </p:cNvPr>
            <p:cNvCxnSpPr>
              <a:cxnSpLocks/>
              <a:stCxn id="8" idx="2"/>
              <a:endCxn id="9" idx="2"/>
            </p:cNvCxnSpPr>
            <p:nvPr/>
          </p:nvCxnSpPr>
          <p:spPr>
            <a:xfrm rot="10800000" flipV="1">
              <a:off x="8726130" y="1780953"/>
              <a:ext cx="12700" cy="3566688"/>
            </a:xfrm>
            <a:prstGeom prst="curvedConnector3">
              <a:avLst>
                <a:gd name="adj1" fmla="val 37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0728B0F9-09AC-0804-E7A6-65FCA1A727C6}"/>
                    </a:ext>
                  </a:extLst>
                </p:cNvPr>
                <p:cNvSpPr txBox="1"/>
                <p:nvPr/>
              </p:nvSpPr>
              <p:spPr>
                <a:xfrm>
                  <a:off x="7918359"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13" name="TextBox 12">
                  <a:extLst>
                    <a:ext uri="{FF2B5EF4-FFF2-40B4-BE49-F238E27FC236}">
                      <a16:creationId xmlns:a16="http://schemas.microsoft.com/office/drawing/2014/main" id="{0728B0F9-09AC-0804-E7A6-65FCA1A727C6}"/>
                    </a:ext>
                  </a:extLst>
                </p:cNvPr>
                <p:cNvSpPr txBox="1">
                  <a:spLocks noRot="1" noChangeAspect="1" noMove="1" noResize="1" noEditPoints="1" noAdjustHandles="1" noChangeArrowheads="1" noChangeShapeType="1" noTextEdit="1"/>
                </p:cNvSpPr>
                <p:nvPr/>
              </p:nvSpPr>
              <p:spPr>
                <a:xfrm>
                  <a:off x="7918359" y="5995451"/>
                  <a:ext cx="2118409" cy="512641"/>
                </a:xfrm>
                <a:prstGeom prst="rect">
                  <a:avLst/>
                </a:prstGeom>
                <a:blipFill>
                  <a:blip r:embed="rId6"/>
                  <a:stretch>
                    <a:fillRect l="-865" t="-4762" r="-288" b="-21429"/>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B96CF37-1459-94F3-5219-4E5D2CB455A9}"/>
                    </a:ext>
                  </a:extLst>
                </p:cNvPr>
                <p:cNvSpPr txBox="1"/>
                <p:nvPr/>
              </p:nvSpPr>
              <p:spPr>
                <a:xfrm>
                  <a:off x="7638639" y="3328999"/>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p:sp>
              <p:nvSpPr>
                <p:cNvPr id="14" name="TextBox 13">
                  <a:extLst>
                    <a:ext uri="{FF2B5EF4-FFF2-40B4-BE49-F238E27FC236}">
                      <a16:creationId xmlns:a16="http://schemas.microsoft.com/office/drawing/2014/main" id="{9B96CF37-1459-94F3-5219-4E5D2CB455A9}"/>
                    </a:ext>
                  </a:extLst>
                </p:cNvPr>
                <p:cNvSpPr txBox="1">
                  <a:spLocks noRot="1" noChangeAspect="1" noMove="1" noResize="1" noEditPoints="1" noAdjustHandles="1" noChangeArrowheads="1" noChangeShapeType="1" noTextEdit="1"/>
                </p:cNvSpPr>
                <p:nvPr/>
              </p:nvSpPr>
              <p:spPr>
                <a:xfrm>
                  <a:off x="7638639" y="3328999"/>
                  <a:ext cx="914401" cy="461665"/>
                </a:xfrm>
                <a:prstGeom prst="rect">
                  <a:avLst/>
                </a:prstGeom>
                <a:blipFill>
                  <a:blip r:embed="rId7"/>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3E2D6767-3E64-482F-E334-318289730061}"/>
                    </a:ext>
                  </a:extLst>
                </p:cNvPr>
                <p:cNvSpPr>
                  <a:spLocks noChangeAspect="1"/>
                </p:cNvSpPr>
                <p:nvPr/>
              </p:nvSpPr>
              <p:spPr>
                <a:xfrm>
                  <a:off x="10307280" y="3104472"/>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en-US"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en-US" sz="4400" b="0" i="1" smtClean="0">
                                <a:solidFill>
                                  <a:schemeClr val="tx1"/>
                                </a:solidFill>
                                <a:latin typeface="Cambria Math" panose="02040503050406030204" pitchFamily="18" charset="0"/>
                              </a:rPr>
                              <m:t>2</m:t>
                            </m:r>
                          </m:sub>
                        </m:sSub>
                      </m:oMath>
                    </m:oMathPara>
                  </a14:m>
                  <a:endParaRPr lang="en-US" dirty="0"/>
                </a:p>
              </p:txBody>
            </p:sp>
          </mc:Choice>
          <mc:Fallback>
            <p:sp>
              <p:nvSpPr>
                <p:cNvPr id="18" name="Rectangle 17">
                  <a:extLst>
                    <a:ext uri="{FF2B5EF4-FFF2-40B4-BE49-F238E27FC236}">
                      <a16:creationId xmlns:a16="http://schemas.microsoft.com/office/drawing/2014/main" id="{3E2D6767-3E64-482F-E334-318289730061}"/>
                    </a:ext>
                  </a:extLst>
                </p:cNvPr>
                <p:cNvSpPr>
                  <a:spLocks noRot="1" noChangeAspect="1" noMove="1" noResize="1" noEditPoints="1" noAdjustHandles="1" noChangeArrowheads="1" noChangeShapeType="1" noTextEdit="1"/>
                </p:cNvSpPr>
                <p:nvPr/>
              </p:nvSpPr>
              <p:spPr>
                <a:xfrm>
                  <a:off x="10307280" y="3104472"/>
                  <a:ext cx="914400" cy="914400"/>
                </a:xfrm>
                <a:prstGeom prst="rect">
                  <a:avLst/>
                </a:prstGeom>
                <a:blipFill>
                  <a:blip r:embed="rId8"/>
                  <a:stretch>
                    <a:fillRect/>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2999A149-647E-67B0-AF96-C513B1C0D7F2}"/>
                    </a:ext>
                  </a:extLst>
                </p:cNvPr>
                <p:cNvSpPr>
                  <a:spLocks noChangeAspect="1"/>
                </p:cNvSpPr>
                <p:nvPr/>
              </p:nvSpPr>
              <p:spPr>
                <a:xfrm>
                  <a:off x="10307280" y="1321128"/>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en-US" sz="4400" i="1" dirty="0" smtClean="0">
                                <a:solidFill>
                                  <a:schemeClr val="tx1"/>
                                </a:solidFill>
                                <a:latin typeface="Cambria Math" panose="02040503050406030204" pitchFamily="18" charset="0"/>
                              </a:rPr>
                              <m:t>𝑇</m:t>
                            </m:r>
                          </m:e>
                          <m:sub>
                            <m:r>
                              <a:rPr lang="en-US" sz="4400" b="0" i="1" dirty="0" smtClean="0">
                                <a:solidFill>
                                  <a:schemeClr val="tx1"/>
                                </a:solidFill>
                                <a:latin typeface="Cambria Math" panose="02040503050406030204" pitchFamily="18" charset="0"/>
                              </a:rPr>
                              <m:t>2</m:t>
                            </m:r>
                          </m:sub>
                        </m:sSub>
                      </m:oMath>
                    </m:oMathPara>
                  </a14:m>
                  <a:endParaRPr lang="en-US" sz="4400" dirty="0"/>
                </a:p>
              </p:txBody>
            </p:sp>
          </mc:Choice>
          <mc:Fallback xmlns="">
            <p:sp>
              <p:nvSpPr>
                <p:cNvPr id="19" name="Oval 18">
                  <a:extLst>
                    <a:ext uri="{FF2B5EF4-FFF2-40B4-BE49-F238E27FC236}">
                      <a16:creationId xmlns:a16="http://schemas.microsoft.com/office/drawing/2014/main" id="{2999A149-647E-67B0-AF96-C513B1C0D7F2}"/>
                    </a:ext>
                  </a:extLst>
                </p:cNvPr>
                <p:cNvSpPr>
                  <a:spLocks noRot="1" noChangeAspect="1" noMove="1" noResize="1" noEditPoints="1" noAdjustHandles="1" noChangeArrowheads="1" noChangeShapeType="1" noTextEdit="1"/>
                </p:cNvSpPr>
                <p:nvPr/>
              </p:nvSpPr>
              <p:spPr>
                <a:xfrm>
                  <a:off x="10307280" y="1321128"/>
                  <a:ext cx="914400" cy="914400"/>
                </a:xfrm>
                <a:prstGeom prst="ellipse">
                  <a:avLst/>
                </a:prstGeom>
                <a:blipFill>
                  <a:blip r:embed="rId9"/>
                  <a:stretch>
                    <a:fillRect l="-22973" b="-12000"/>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8BC78410-EF8D-352B-3A15-20CC38E344E7}"/>
                    </a:ext>
                  </a:extLst>
                </p:cNvPr>
                <p:cNvSpPr>
                  <a:spLocks noChangeAspect="1"/>
                </p:cNvSpPr>
                <p:nvPr/>
              </p:nvSpPr>
              <p:spPr>
                <a:xfrm>
                  <a:off x="10307280" y="4887816"/>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2</m:t>
                            </m:r>
                          </m:sub>
                        </m:sSub>
                      </m:oMath>
                    </m:oMathPara>
                  </a14:m>
                  <a:endParaRPr lang="en-US" sz="4400" dirty="0"/>
                </a:p>
              </p:txBody>
            </p:sp>
          </mc:Choice>
          <mc:Fallback>
            <p:sp>
              <p:nvSpPr>
                <p:cNvPr id="20" name="Oval 19">
                  <a:extLst>
                    <a:ext uri="{FF2B5EF4-FFF2-40B4-BE49-F238E27FC236}">
                      <a16:creationId xmlns:a16="http://schemas.microsoft.com/office/drawing/2014/main" id="{8BC78410-EF8D-352B-3A15-20CC38E344E7}"/>
                    </a:ext>
                  </a:extLst>
                </p:cNvPr>
                <p:cNvSpPr>
                  <a:spLocks noRot="1" noChangeAspect="1" noMove="1" noResize="1" noEditPoints="1" noAdjustHandles="1" noChangeArrowheads="1" noChangeShapeType="1" noTextEdit="1"/>
                </p:cNvSpPr>
                <p:nvPr/>
              </p:nvSpPr>
              <p:spPr>
                <a:xfrm>
                  <a:off x="10307280" y="4887816"/>
                  <a:ext cx="914400" cy="914400"/>
                </a:xfrm>
                <a:prstGeom prst="ellipse">
                  <a:avLst/>
                </a:prstGeom>
                <a:blipFill>
                  <a:blip r:embed="rId10"/>
                  <a:stretch>
                    <a:fillRect/>
                  </a:stretch>
                </a:blipFill>
                <a:ln>
                  <a:solidFill>
                    <a:schemeClr val="tx1"/>
                  </a:solidFill>
                </a:ln>
              </p:spPr>
              <p:txBody>
                <a:bodyPr/>
                <a:lstStyle/>
                <a:p>
                  <a:r>
                    <a:rPr lang="nl-NL">
                      <a:noFill/>
                    </a:rPr>
                    <a:t> </a:t>
                  </a:r>
                </a:p>
              </p:txBody>
            </p:sp>
          </mc:Fallback>
        </mc:AlternateContent>
        <p:cxnSp>
          <p:nvCxnSpPr>
            <p:cNvPr id="21" name="Straight Arrow Connector 20">
              <a:extLst>
                <a:ext uri="{FF2B5EF4-FFF2-40B4-BE49-F238E27FC236}">
                  <a16:creationId xmlns:a16="http://schemas.microsoft.com/office/drawing/2014/main" id="{CFC1AD0D-7771-97DD-79BF-B908E559CCBE}"/>
                </a:ext>
              </a:extLst>
            </p:cNvPr>
            <p:cNvCxnSpPr>
              <a:stCxn id="19" idx="4"/>
              <a:endCxn id="18" idx="0"/>
            </p:cNvCxnSpPr>
            <p:nvPr/>
          </p:nvCxnSpPr>
          <p:spPr>
            <a:xfrm>
              <a:off x="10764480" y="2235528"/>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10D3F10-B558-68A7-B496-B7D9501D6015}"/>
                </a:ext>
              </a:extLst>
            </p:cNvPr>
            <p:cNvCxnSpPr>
              <a:cxnSpLocks/>
              <a:stCxn id="20" idx="0"/>
              <a:endCxn id="18" idx="2"/>
            </p:cNvCxnSpPr>
            <p:nvPr/>
          </p:nvCxnSpPr>
          <p:spPr>
            <a:xfrm flipV="1">
              <a:off x="10764480" y="4018872"/>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14">
              <a:extLst>
                <a:ext uri="{FF2B5EF4-FFF2-40B4-BE49-F238E27FC236}">
                  <a16:creationId xmlns:a16="http://schemas.microsoft.com/office/drawing/2014/main" id="{408D23F5-F2FA-18EB-AC15-9948EB02A8E0}"/>
                </a:ext>
              </a:extLst>
            </p:cNvPr>
            <p:cNvCxnSpPr>
              <a:cxnSpLocks/>
              <a:stCxn id="19" idx="6"/>
              <a:endCxn id="20" idx="6"/>
            </p:cNvCxnSpPr>
            <p:nvPr/>
          </p:nvCxnSpPr>
          <p:spPr>
            <a:xfrm>
              <a:off x="11221680" y="1778328"/>
              <a:ext cx="12700" cy="3566688"/>
            </a:xfrm>
            <a:prstGeom prst="curvedConnector3">
              <a:avLst>
                <a:gd name="adj1" fmla="val 420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9C474CD-0470-5D9F-C7CA-4BB9964C3904}"/>
                    </a:ext>
                  </a:extLst>
                </p:cNvPr>
                <p:cNvSpPr txBox="1"/>
                <p:nvPr/>
              </p:nvSpPr>
              <p:spPr>
                <a:xfrm>
                  <a:off x="10073590"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24" name="TextBox 23">
                  <a:extLst>
                    <a:ext uri="{FF2B5EF4-FFF2-40B4-BE49-F238E27FC236}">
                      <a16:creationId xmlns:a16="http://schemas.microsoft.com/office/drawing/2014/main" id="{69C474CD-0470-5D9F-C7CA-4BB9964C3904}"/>
                    </a:ext>
                  </a:extLst>
                </p:cNvPr>
                <p:cNvSpPr txBox="1">
                  <a:spLocks noRot="1" noChangeAspect="1" noMove="1" noResize="1" noEditPoints="1" noAdjustHandles="1" noChangeArrowheads="1" noChangeShapeType="1" noTextEdit="1"/>
                </p:cNvSpPr>
                <p:nvPr/>
              </p:nvSpPr>
              <p:spPr>
                <a:xfrm>
                  <a:off x="10073590" y="5995451"/>
                  <a:ext cx="2118409" cy="512641"/>
                </a:xfrm>
                <a:prstGeom prst="rect">
                  <a:avLst/>
                </a:prstGeom>
                <a:blipFill>
                  <a:blip r:embed="rId11"/>
                  <a:stretch>
                    <a:fillRect l="-575" t="-4762" r="-575" b="-21429"/>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F3395492-0700-D596-BCF6-4E1FAD60317F}"/>
                    </a:ext>
                  </a:extLst>
                </p:cNvPr>
                <p:cNvSpPr txBox="1"/>
                <p:nvPr/>
              </p:nvSpPr>
              <p:spPr>
                <a:xfrm>
                  <a:off x="11458795" y="3328997"/>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p:sp>
              <p:nvSpPr>
                <p:cNvPr id="25" name="TextBox 24">
                  <a:extLst>
                    <a:ext uri="{FF2B5EF4-FFF2-40B4-BE49-F238E27FC236}">
                      <a16:creationId xmlns:a16="http://schemas.microsoft.com/office/drawing/2014/main" id="{F3395492-0700-D596-BCF6-4E1FAD60317F}"/>
                    </a:ext>
                  </a:extLst>
                </p:cNvPr>
                <p:cNvSpPr txBox="1">
                  <a:spLocks noRot="1" noChangeAspect="1" noMove="1" noResize="1" noEditPoints="1" noAdjustHandles="1" noChangeArrowheads="1" noChangeShapeType="1" noTextEdit="1"/>
                </p:cNvSpPr>
                <p:nvPr/>
              </p:nvSpPr>
              <p:spPr>
                <a:xfrm>
                  <a:off x="11458795" y="3328997"/>
                  <a:ext cx="914401" cy="461665"/>
                </a:xfrm>
                <a:prstGeom prst="rect">
                  <a:avLst/>
                </a:prstGeom>
                <a:blipFill>
                  <a:blip r:embed="rId12"/>
                  <a:stretch>
                    <a:fillRect/>
                  </a:stretch>
                </a:blipFill>
              </p:spPr>
              <p:txBody>
                <a:bodyPr/>
                <a:lstStyle/>
                <a:p>
                  <a:r>
                    <a:rPr lang="nl-NL">
                      <a:noFill/>
                    </a:rPr>
                    <a:t> </a:t>
                  </a:r>
                </a:p>
              </p:txBody>
            </p:sp>
          </mc:Fallback>
        </mc:AlternateContent>
        <p:cxnSp>
          <p:nvCxnSpPr>
            <p:cNvPr id="27" name="Straight Arrow Connector 14">
              <a:extLst>
                <a:ext uri="{FF2B5EF4-FFF2-40B4-BE49-F238E27FC236}">
                  <a16:creationId xmlns:a16="http://schemas.microsoft.com/office/drawing/2014/main" id="{640A7543-284E-4658-C553-EA9544D7C09E}"/>
                </a:ext>
              </a:extLst>
            </p:cNvPr>
            <p:cNvCxnSpPr>
              <a:cxnSpLocks/>
              <a:stCxn id="8" idx="6"/>
              <a:endCxn id="20" idx="2"/>
            </p:cNvCxnSpPr>
            <p:nvPr/>
          </p:nvCxnSpPr>
          <p:spPr>
            <a:xfrm>
              <a:off x="9640530" y="1780953"/>
              <a:ext cx="666750" cy="3564063"/>
            </a:xfrm>
            <a:prstGeom prst="curvedConnector3">
              <a:avLst>
                <a:gd name="adj1" fmla="val 5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14">
              <a:extLst>
                <a:ext uri="{FF2B5EF4-FFF2-40B4-BE49-F238E27FC236}">
                  <a16:creationId xmlns:a16="http://schemas.microsoft.com/office/drawing/2014/main" id="{9663A77E-86DF-A993-A049-6242751C2A75}"/>
                </a:ext>
              </a:extLst>
            </p:cNvPr>
            <p:cNvCxnSpPr>
              <a:cxnSpLocks/>
              <a:stCxn id="19" idx="2"/>
              <a:endCxn id="9" idx="6"/>
            </p:cNvCxnSpPr>
            <p:nvPr/>
          </p:nvCxnSpPr>
          <p:spPr>
            <a:xfrm rot="10800000" flipV="1">
              <a:off x="9640530" y="1778327"/>
              <a:ext cx="666750" cy="3569313"/>
            </a:xfrm>
            <a:prstGeom prst="curvedConnector3">
              <a:avLst>
                <a:gd name="adj1" fmla="val 50000"/>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E0378D9-7104-FC8F-2944-8F1848ADEB26}"/>
                    </a:ext>
                  </a:extLst>
                </p:cNvPr>
                <p:cNvSpPr txBox="1"/>
                <p:nvPr/>
              </p:nvSpPr>
              <p:spPr>
                <a:xfrm>
                  <a:off x="9392879" y="3328998"/>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36" name="TextBox 35">
                  <a:extLst>
                    <a:ext uri="{FF2B5EF4-FFF2-40B4-BE49-F238E27FC236}">
                      <a16:creationId xmlns:a16="http://schemas.microsoft.com/office/drawing/2014/main" id="{9E0378D9-7104-FC8F-2944-8F1848ADEB26}"/>
                    </a:ext>
                  </a:extLst>
                </p:cNvPr>
                <p:cNvSpPr txBox="1">
                  <a:spLocks noRot="1" noChangeAspect="1" noMove="1" noResize="1" noEditPoints="1" noAdjustHandles="1" noChangeArrowheads="1" noChangeShapeType="1" noTextEdit="1"/>
                </p:cNvSpPr>
                <p:nvPr/>
              </p:nvSpPr>
              <p:spPr>
                <a:xfrm>
                  <a:off x="9392879" y="3328998"/>
                  <a:ext cx="914401" cy="46166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3845E3E-ECB7-D436-5C87-3596A1CF1B65}"/>
                    </a:ext>
                  </a:extLst>
                </p:cNvPr>
                <p:cNvSpPr txBox="1"/>
                <p:nvPr/>
              </p:nvSpPr>
              <p:spPr>
                <a:xfrm>
                  <a:off x="9659490" y="3328998"/>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A3845E3E-ECB7-D436-5C87-3596A1CF1B65}"/>
                    </a:ext>
                  </a:extLst>
                </p:cNvPr>
                <p:cNvSpPr txBox="1">
                  <a:spLocks noRot="1" noChangeAspect="1" noMove="1" noResize="1" noEditPoints="1" noAdjustHandles="1" noChangeArrowheads="1" noChangeShapeType="1" noTextEdit="1"/>
                </p:cNvSpPr>
                <p:nvPr/>
              </p:nvSpPr>
              <p:spPr>
                <a:xfrm>
                  <a:off x="9659490" y="3328998"/>
                  <a:ext cx="914401" cy="461665"/>
                </a:xfrm>
                <a:prstGeom prst="rect">
                  <a:avLst/>
                </a:prstGeom>
                <a:blipFill>
                  <a:blip r:embed="rId13"/>
                  <a:stretch>
                    <a:fillRect/>
                  </a:stretch>
                </a:blipFill>
              </p:spPr>
              <p:txBody>
                <a:bodyPr/>
                <a:lstStyle/>
                <a:p>
                  <a:r>
                    <a:rPr lang="en-US">
                      <a:noFill/>
                    </a:rPr>
                    <a:t> </a:t>
                  </a:r>
                </a:p>
              </p:txBody>
            </p:sp>
          </mc:Fallback>
        </mc:AlternateContent>
        <p:cxnSp>
          <p:nvCxnSpPr>
            <p:cNvPr id="38" name="Straight Arrow Connector 14">
              <a:extLst>
                <a:ext uri="{FF2B5EF4-FFF2-40B4-BE49-F238E27FC236}">
                  <a16:creationId xmlns:a16="http://schemas.microsoft.com/office/drawing/2014/main" id="{615B976D-E144-F124-C690-FB24AD428B91}"/>
                </a:ext>
              </a:extLst>
            </p:cNvPr>
            <p:cNvCxnSpPr>
              <a:cxnSpLocks/>
              <a:stCxn id="9" idx="4"/>
              <a:endCxn id="20" idx="4"/>
            </p:cNvCxnSpPr>
            <p:nvPr/>
          </p:nvCxnSpPr>
          <p:spPr>
            <a:xfrm rot="5400000" flipH="1" flipV="1">
              <a:off x="9972592" y="5012954"/>
              <a:ext cx="2625" cy="1581150"/>
            </a:xfrm>
            <a:prstGeom prst="curvedConnector3">
              <a:avLst>
                <a:gd name="adj1" fmla="val -4838095"/>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9E1D7D28-3A0E-A56E-2BD1-BA3A1A8DF632}"/>
                    </a:ext>
                  </a:extLst>
                </p:cNvPr>
                <p:cNvSpPr txBox="1"/>
                <p:nvPr/>
              </p:nvSpPr>
              <p:spPr>
                <a:xfrm>
                  <a:off x="9579567" y="5518460"/>
                  <a:ext cx="914401"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a:solidFill>
                              <a:prstClr val="black"/>
                            </a:solidFill>
                            <a:latin typeface="Cambria Math" panose="02040503050406030204" pitchFamily="18" charset="0"/>
                          </a:rPr>
                          <m:t>0</m:t>
                        </m:r>
                      </m:oMath>
                    </m:oMathPara>
                  </a14:m>
                  <a:endParaRPr lang="en-US" dirty="0"/>
                </a:p>
              </p:txBody>
            </p:sp>
          </mc:Choice>
          <mc:Fallback xmlns="">
            <p:sp>
              <p:nvSpPr>
                <p:cNvPr id="42" name="TextBox 41">
                  <a:extLst>
                    <a:ext uri="{FF2B5EF4-FFF2-40B4-BE49-F238E27FC236}">
                      <a16:creationId xmlns:a16="http://schemas.microsoft.com/office/drawing/2014/main" id="{9E1D7D28-3A0E-A56E-2BD1-BA3A1A8DF632}"/>
                    </a:ext>
                  </a:extLst>
                </p:cNvPr>
                <p:cNvSpPr txBox="1">
                  <a:spLocks noRot="1" noChangeAspect="1" noMove="1" noResize="1" noEditPoints="1" noAdjustHandles="1" noChangeArrowheads="1" noChangeShapeType="1" noTextEdit="1"/>
                </p:cNvSpPr>
                <p:nvPr/>
              </p:nvSpPr>
              <p:spPr>
                <a:xfrm>
                  <a:off x="9579567" y="5518460"/>
                  <a:ext cx="914401" cy="461665"/>
                </a:xfrm>
                <a:prstGeom prst="rect">
                  <a:avLst/>
                </a:prstGeom>
                <a:blipFill>
                  <a:blip r:embed="rId14"/>
                  <a:stretch>
                    <a:fillRect/>
                  </a:stretch>
                </a:blipFill>
              </p:spPr>
              <p:txBody>
                <a:bodyPr/>
                <a:lstStyle/>
                <a:p>
                  <a:r>
                    <a:rPr lang="en-US">
                      <a:noFill/>
                    </a:rPr>
                    <a:t> </a:t>
                  </a:r>
                </a:p>
              </p:txBody>
            </p:sp>
          </mc:Fallback>
        </mc:AlternateContent>
        <p:cxnSp>
          <p:nvCxnSpPr>
            <p:cNvPr id="44" name="Straight Arrow Connector 14">
              <a:extLst>
                <a:ext uri="{FF2B5EF4-FFF2-40B4-BE49-F238E27FC236}">
                  <a16:creationId xmlns:a16="http://schemas.microsoft.com/office/drawing/2014/main" id="{C53CD69B-F174-1B64-E076-13DF6180973A}"/>
                </a:ext>
              </a:extLst>
            </p:cNvPr>
            <p:cNvCxnSpPr>
              <a:cxnSpLocks/>
              <a:stCxn id="8" idx="0"/>
              <a:endCxn id="19" idx="0"/>
            </p:cNvCxnSpPr>
            <p:nvPr/>
          </p:nvCxnSpPr>
          <p:spPr>
            <a:xfrm rot="5400000" flipH="1" flipV="1">
              <a:off x="9972593" y="531866"/>
              <a:ext cx="2625" cy="1581150"/>
            </a:xfrm>
            <a:prstGeom prst="curvedConnector3">
              <a:avLst>
                <a:gd name="adj1" fmla="val 8808571"/>
              </a:avLst>
            </a:prstGeom>
            <a:ln w="381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grpSp>
      <p:sp>
        <p:nvSpPr>
          <p:cNvPr id="48" name="Slide Number Placeholder 5">
            <a:extLst>
              <a:ext uri="{FF2B5EF4-FFF2-40B4-BE49-F238E27FC236}">
                <a16:creationId xmlns:a16="http://schemas.microsoft.com/office/drawing/2014/main" id="{D3B4582A-B637-A8AE-8352-63DB21248F99}"/>
              </a:ext>
            </a:extLst>
          </p:cNvPr>
          <p:cNvSpPr txBox="1">
            <a:spLocks/>
          </p:cNvSpPr>
          <p:nvPr/>
        </p:nvSpPr>
        <p:spPr>
          <a:xfrm>
            <a:off x="922787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inion Pro" panose="020405030502010202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D1E4AD-7C3E-1942-9738-052155FA6AEF}" type="slidenum">
              <a:rPr lang="en-US" smtClean="0"/>
              <a:pPr/>
              <a:t>35</a:t>
            </a:fld>
            <a:endParaRPr lang="en-US" dirty="0"/>
          </a:p>
        </p:txBody>
      </p:sp>
    </p:spTree>
    <p:extLst>
      <p:ext uri="{BB962C8B-B14F-4D97-AF65-F5344CB8AC3E}">
        <p14:creationId xmlns:p14="http://schemas.microsoft.com/office/powerpoint/2010/main" val="114190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6EB9-E2CE-C2F5-2737-81564441C3B9}"/>
              </a:ext>
            </a:extLst>
          </p:cNvPr>
          <p:cNvSpPr>
            <a:spLocks noGrp="1"/>
          </p:cNvSpPr>
          <p:nvPr>
            <p:ph type="title"/>
          </p:nvPr>
        </p:nvSpPr>
        <p:spPr/>
        <p:txBody>
          <a:bodyPr>
            <a:normAutofit/>
          </a:bodyPr>
          <a:lstStyle/>
          <a:p>
            <a:r>
              <a:rPr lang="en-US" dirty="0"/>
              <a:t>Classical Test Theory: Multiple-Item Test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8E6DBE-A15D-0129-B487-0BCA72459D0A}"/>
                  </a:ext>
                </a:extLst>
              </p:cNvPr>
              <p:cNvSpPr>
                <a:spLocks noGrp="1"/>
              </p:cNvSpPr>
              <p:nvPr>
                <p:ph idx="1"/>
              </p:nvPr>
            </p:nvSpPr>
            <p:spPr>
              <a:xfrm>
                <a:off x="176048" y="1073984"/>
                <a:ext cx="7742311" cy="5418891"/>
              </a:xfrm>
            </p:spPr>
            <p:txBody>
              <a:bodyPr>
                <a:normAutofit/>
              </a:bodyPr>
              <a:lstStyle/>
              <a:p>
                <a:pPr marL="0" indent="0">
                  <a:buNone/>
                </a:pPr>
                <a:r>
                  <a:rPr lang="en-US" dirty="0"/>
                  <a:t>Collapsing into a single true score (equivalent to </a:t>
                </a:r>
                <a14:m>
                  <m:oMath xmlns:m="http://schemas.openxmlformats.org/officeDocument/2006/math">
                    <m:sSub>
                      <m:sSubPr>
                        <m:ctrlPr>
                          <a:rPr lang="nl-NL" b="0" i="1" smtClean="0">
                            <a:latin typeface="Cambria Math" panose="02040503050406030204" pitchFamily="18" charset="0"/>
                          </a:rPr>
                        </m:ctrlPr>
                      </m:sSubPr>
                      <m:e>
                        <m:r>
                          <a:rPr lang="nl-NL" b="0" i="1" smtClean="0">
                            <a:latin typeface="Cambria Math" panose="02040503050406030204" pitchFamily="18" charset="0"/>
                          </a:rPr>
                          <m:t>𝜌</m:t>
                        </m:r>
                      </m:e>
                      <m:sub>
                        <m:sSub>
                          <m:sSubPr>
                            <m:ctrlPr>
                              <a:rPr lang="nl-NL" b="0" i="1" smtClean="0">
                                <a:latin typeface="Cambria Math" panose="02040503050406030204" pitchFamily="18" charset="0"/>
                              </a:rPr>
                            </m:ctrlPr>
                          </m:sSubPr>
                          <m:e>
                            <m:r>
                              <a:rPr lang="nl-NL" b="0" i="1" smtClean="0">
                                <a:latin typeface="Cambria Math" panose="02040503050406030204" pitchFamily="18" charset="0"/>
                              </a:rPr>
                              <m:t>𝑇</m:t>
                            </m:r>
                          </m:e>
                          <m:sub>
                            <m:r>
                              <a:rPr lang="nl-NL" b="0" i="1" smtClean="0">
                                <a:latin typeface="Cambria Math" panose="02040503050406030204" pitchFamily="18" charset="0"/>
                              </a:rPr>
                              <m:t>1</m:t>
                            </m:r>
                          </m:sub>
                        </m:sSub>
                        <m:sSub>
                          <m:sSubPr>
                            <m:ctrlPr>
                              <a:rPr lang="nl-NL" b="0" i="1" smtClean="0">
                                <a:latin typeface="Cambria Math" panose="02040503050406030204" pitchFamily="18" charset="0"/>
                              </a:rPr>
                            </m:ctrlPr>
                          </m:sSubPr>
                          <m:e>
                            <m:r>
                              <a:rPr lang="nl-NL" b="0" i="1" smtClean="0">
                                <a:latin typeface="Cambria Math" panose="02040503050406030204" pitchFamily="18" charset="0"/>
                              </a:rPr>
                              <m:t>𝑇</m:t>
                            </m:r>
                          </m:e>
                          <m:sub>
                            <m:r>
                              <a:rPr lang="nl-NL" b="0" i="1" smtClean="0">
                                <a:latin typeface="Cambria Math" panose="02040503050406030204" pitchFamily="18" charset="0"/>
                              </a:rPr>
                              <m:t>2</m:t>
                            </m:r>
                          </m:sub>
                        </m:sSub>
                      </m:sub>
                    </m:sSub>
                    <m:r>
                      <a:rPr lang="nl-NL" b="0" i="1" smtClean="0">
                        <a:latin typeface="Cambria Math" panose="02040503050406030204" pitchFamily="18" charset="0"/>
                      </a:rPr>
                      <m:t>=1</m:t>
                    </m:r>
                  </m:oMath>
                </a14:m>
                <a:r>
                  <a:rPr lang="en-US" dirty="0"/>
                  <a:t>) allows to simplify our model substantially</a:t>
                </a:r>
              </a:p>
              <a:p>
                <a:pPr lvl="1"/>
                <a:r>
                  <a:rPr lang="en-US" dirty="0"/>
                  <a:t>As a general rule, we omit paths that are set to zero, so it is implied here that </a:t>
                </a:r>
                <a14:m>
                  <m:oMath xmlns:m="http://schemas.openxmlformats.org/officeDocument/2006/math">
                    <m:r>
                      <a:rPr lang="en-US" b="0" i="1" smtClean="0">
                        <a:latin typeface="Cambria Math" panose="02040503050406030204" pitchFamily="18" charset="0"/>
                      </a:rPr>
                      <m:t>𝑇</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2</m:t>
                        </m:r>
                      </m:sub>
                    </m:sSub>
                  </m:oMath>
                </a14:m>
                <a:r>
                  <a:rPr lang="en-US" dirty="0"/>
                  <a:t> are all uncorrelated with one another</a:t>
                </a:r>
              </a:p>
              <a:p>
                <a:pPr lvl="1"/>
                <a:endParaRPr lang="en-US" dirty="0"/>
              </a:p>
              <a:p>
                <a:pPr marL="0" indent="0">
                  <a:buNone/>
                </a:pPr>
                <a:r>
                  <a:rPr lang="en-US" dirty="0"/>
                  <a:t>Now reliability for each item </a:t>
                </a:r>
                <a14:m>
                  <m:oMath xmlns:m="http://schemas.openxmlformats.org/officeDocument/2006/math">
                    <m:r>
                      <a:rPr lang="en-US" i="1">
                        <a:latin typeface="Cambria Math" panose="02040503050406030204" pitchFamily="18" charset="0"/>
                      </a:rPr>
                      <m:t>𝑝</m:t>
                    </m:r>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m:t>
                              </m:r>
                            </m:sub>
                          </m:sSub>
                        </m:sub>
                      </m:sSub>
                      <m:r>
                        <a:rPr lang="en-US" b="0" i="1" smtClean="0">
                          <a:latin typeface="Cambria Math" panose="02040503050406030204" pitchFamily="18" charset="0"/>
                        </a:rPr>
                        <m:t>=</m:t>
                      </m:r>
                      <m:f>
                        <m:fPr>
                          <m:type m:val="skw"/>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nl-NL" b="0" i="1" smtClean="0">
                                      <a:latin typeface="Cambria Math" panose="02040503050406030204" pitchFamily="18" charset="0"/>
                                    </a:rPr>
                                  </m:ctrlPr>
                                </m:sSubPr>
                                <m:e>
                                  <m:r>
                                    <a:rPr lang="nl-NL" b="0" i="1" smtClean="0">
                                      <a:latin typeface="Cambria Math" panose="02040503050406030204" pitchFamily="18" charset="0"/>
                                    </a:rPr>
                                    <m:t>𝑌</m:t>
                                  </m:r>
                                </m:e>
                                <m:sub>
                                  <m:r>
                                    <a:rPr lang="nl-NL" b="0" i="1" smtClean="0">
                                      <a:latin typeface="Cambria Math" panose="02040503050406030204" pitchFamily="18" charset="0"/>
                                    </a:rPr>
                                    <m:t>𝑝</m:t>
                                  </m:r>
                                </m:sub>
                              </m:sSub>
                            </m:sub>
                            <m:sup>
                              <m:r>
                                <a:rPr lang="en-US" b="0" i="1" smtClean="0">
                                  <a:latin typeface="Cambria Math" panose="02040503050406030204" pitchFamily="18" charset="0"/>
                                </a:rPr>
                                <m:t>2</m:t>
                              </m:r>
                            </m:sup>
                          </m:sSubSup>
                        </m:den>
                      </m:f>
                    </m:oMath>
                  </m:oMathPara>
                </a14:m>
                <a:endParaRPr lang="en-US" dirty="0"/>
              </a:p>
              <a:p>
                <a:pPr marL="0" indent="0">
                  <a:buNone/>
                </a:pPr>
                <a:endParaRPr lang="en-US" dirty="0"/>
              </a:p>
              <a:p>
                <a:pPr marL="0" indent="0">
                  <a:buNone/>
                </a:pPr>
                <a:r>
                  <a:rPr lang="en-US" dirty="0"/>
                  <a:t>And error variances</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𝐸</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𝑝</m:t>
                                  </m:r>
                                </m:sub>
                              </m:sSub>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m:oMathPara>
                </a14:m>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18E6DBE-A15D-0129-B487-0BCA72459D0A}"/>
                  </a:ext>
                </a:extLst>
              </p:cNvPr>
              <p:cNvSpPr>
                <a:spLocks noGrp="1" noRot="1" noChangeAspect="1" noMove="1" noResize="1" noEditPoints="1" noAdjustHandles="1" noChangeArrowheads="1" noChangeShapeType="1" noTextEdit="1"/>
              </p:cNvSpPr>
              <p:nvPr>
                <p:ph idx="1"/>
              </p:nvPr>
            </p:nvSpPr>
            <p:spPr>
              <a:xfrm>
                <a:off x="176048" y="1073984"/>
                <a:ext cx="7742311" cy="5418891"/>
              </a:xfrm>
              <a:blipFill>
                <a:blip r:embed="rId2"/>
                <a:stretch>
                  <a:fillRect l="-1654" t="-1800" r="-1496"/>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CD458723-33C4-8104-3B26-95581FA96F9B}"/>
              </a:ext>
            </a:extLst>
          </p:cNvPr>
          <p:cNvSpPr>
            <a:spLocks noGrp="1"/>
          </p:cNvSpPr>
          <p:nvPr>
            <p:ph type="sldNum" sz="quarter" idx="12"/>
          </p:nvPr>
        </p:nvSpPr>
        <p:spPr>
          <a:xfrm>
            <a:off x="8887379" y="6266506"/>
            <a:ext cx="2743200" cy="365125"/>
          </a:xfrm>
        </p:spPr>
        <p:txBody>
          <a:bodyPr/>
          <a:lstStyle/>
          <a:p>
            <a:fld id="{0BD1E4AD-7C3E-1942-9738-052155FA6AEF}" type="slidenum">
              <a:rPr lang="en-US" smtClean="0"/>
              <a:pPr/>
              <a:t>36</a:t>
            </a:fld>
            <a:endParaRPr lang="en-US" dirty="0"/>
          </a:p>
        </p:txBody>
      </p:sp>
      <p:grpSp>
        <p:nvGrpSpPr>
          <p:cNvPr id="12" name="Group 11">
            <a:extLst>
              <a:ext uri="{FF2B5EF4-FFF2-40B4-BE49-F238E27FC236}">
                <a16:creationId xmlns:a16="http://schemas.microsoft.com/office/drawing/2014/main" id="{461B2BF9-81A6-B3F6-D4A4-207899349E55}"/>
              </a:ext>
            </a:extLst>
          </p:cNvPr>
          <p:cNvGrpSpPr/>
          <p:nvPr/>
        </p:nvGrpSpPr>
        <p:grpSpPr>
          <a:xfrm>
            <a:off x="8726130" y="1328799"/>
            <a:ext cx="2495550" cy="4476042"/>
            <a:chOff x="8726130" y="1328799"/>
            <a:chExt cx="2495550" cy="4476042"/>
          </a:xfrm>
        </p:grpSpPr>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53B1A4-0E8A-7A46-7B28-335311763622}"/>
                    </a:ext>
                  </a:extLst>
                </p:cNvPr>
                <p:cNvSpPr>
                  <a:spLocks noChangeAspect="1"/>
                </p:cNvSpPr>
                <p:nvPr/>
              </p:nvSpPr>
              <p:spPr>
                <a:xfrm>
                  <a:off x="8726130" y="3107097"/>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en-US"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en-US" sz="4400" b="0" i="1" smtClean="0">
                                <a:solidFill>
                                  <a:schemeClr val="tx1"/>
                                </a:solidFill>
                                <a:latin typeface="Cambria Math" panose="02040503050406030204" pitchFamily="18" charset="0"/>
                              </a:rPr>
                              <m:t>1</m:t>
                            </m:r>
                          </m:sub>
                        </m:sSub>
                      </m:oMath>
                    </m:oMathPara>
                  </a14:m>
                  <a:endParaRPr lang="en-US" dirty="0"/>
                </a:p>
              </p:txBody>
            </p:sp>
          </mc:Choice>
          <mc:Fallback>
            <p:sp>
              <p:nvSpPr>
                <p:cNvPr id="7" name="Rectangle 6">
                  <a:extLst>
                    <a:ext uri="{FF2B5EF4-FFF2-40B4-BE49-F238E27FC236}">
                      <a16:creationId xmlns:a16="http://schemas.microsoft.com/office/drawing/2014/main" id="{9B53B1A4-0E8A-7A46-7B28-335311763622}"/>
                    </a:ext>
                  </a:extLst>
                </p:cNvPr>
                <p:cNvSpPr>
                  <a:spLocks noRot="1" noChangeAspect="1" noMove="1" noResize="1" noEditPoints="1" noAdjustHandles="1" noChangeArrowheads="1" noChangeShapeType="1" noTextEdit="1"/>
                </p:cNvSpPr>
                <p:nvPr/>
              </p:nvSpPr>
              <p:spPr>
                <a:xfrm>
                  <a:off x="8726130" y="3107097"/>
                  <a:ext cx="914400" cy="914400"/>
                </a:xfrm>
                <a:prstGeom prst="rect">
                  <a:avLst/>
                </a:prstGeom>
                <a:blipFill>
                  <a:blip r:embed="rId3"/>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53E3F767-ECAA-7103-BB32-097279A4B798}"/>
                    </a:ext>
                  </a:extLst>
                </p:cNvPr>
                <p:cNvSpPr>
                  <a:spLocks noChangeAspect="1"/>
                </p:cNvSpPr>
                <p:nvPr/>
              </p:nvSpPr>
              <p:spPr>
                <a:xfrm>
                  <a:off x="8726130" y="4890441"/>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1</m:t>
                            </m:r>
                          </m:sub>
                        </m:sSub>
                      </m:oMath>
                    </m:oMathPara>
                  </a14:m>
                  <a:endParaRPr lang="en-US" sz="4400" dirty="0"/>
                </a:p>
              </p:txBody>
            </p:sp>
          </mc:Choice>
          <mc:Fallback>
            <p:sp>
              <p:nvSpPr>
                <p:cNvPr id="9" name="Oval 8">
                  <a:extLst>
                    <a:ext uri="{FF2B5EF4-FFF2-40B4-BE49-F238E27FC236}">
                      <a16:creationId xmlns:a16="http://schemas.microsoft.com/office/drawing/2014/main" id="{53E3F767-ECAA-7103-BB32-097279A4B798}"/>
                    </a:ext>
                  </a:extLst>
                </p:cNvPr>
                <p:cNvSpPr>
                  <a:spLocks noRot="1" noChangeAspect="1" noMove="1" noResize="1" noEditPoints="1" noAdjustHandles="1" noChangeArrowheads="1" noChangeShapeType="1" noTextEdit="1"/>
                </p:cNvSpPr>
                <p:nvPr/>
              </p:nvSpPr>
              <p:spPr>
                <a:xfrm>
                  <a:off x="8726130" y="4890441"/>
                  <a:ext cx="914400" cy="914400"/>
                </a:xfrm>
                <a:prstGeom prst="ellipse">
                  <a:avLst/>
                </a:prstGeom>
                <a:blipFill>
                  <a:blip r:embed="rId4"/>
                  <a:stretch>
                    <a:fillRect/>
                  </a:stretch>
                </a:blipFill>
                <a:ln>
                  <a:solidFill>
                    <a:schemeClr val="tx1"/>
                  </a:solidFill>
                </a:ln>
              </p:spPr>
              <p:txBody>
                <a:bodyPr/>
                <a:lstStyle/>
                <a:p>
                  <a:r>
                    <a:rPr lang="nl-NL">
                      <a:noFill/>
                    </a:rPr>
                    <a:t> </a:t>
                  </a:r>
                </a:p>
              </p:txBody>
            </p:sp>
          </mc:Fallback>
        </mc:AlternateContent>
        <p:cxnSp>
          <p:nvCxnSpPr>
            <p:cNvPr id="10" name="Straight Arrow Connector 9">
              <a:extLst>
                <a:ext uri="{FF2B5EF4-FFF2-40B4-BE49-F238E27FC236}">
                  <a16:creationId xmlns:a16="http://schemas.microsoft.com/office/drawing/2014/main" id="{5A6B243B-30AE-3852-BD9B-989E48C73616}"/>
                </a:ext>
              </a:extLst>
            </p:cNvPr>
            <p:cNvCxnSpPr>
              <a:stCxn id="8" idx="4"/>
              <a:endCxn id="7" idx="0"/>
            </p:cNvCxnSpPr>
            <p:nvPr/>
          </p:nvCxnSpPr>
          <p:spPr>
            <a:xfrm flipH="1">
              <a:off x="9183330" y="2243199"/>
              <a:ext cx="790574" cy="86389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BEA53F8-E50B-3A3D-2964-4865BDFE3BFE}"/>
                </a:ext>
              </a:extLst>
            </p:cNvPr>
            <p:cNvCxnSpPr>
              <a:cxnSpLocks/>
              <a:stCxn id="9" idx="0"/>
              <a:endCxn id="7" idx="2"/>
            </p:cNvCxnSpPr>
            <p:nvPr/>
          </p:nvCxnSpPr>
          <p:spPr>
            <a:xfrm flipV="1">
              <a:off x="9183330" y="4021497"/>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3E2D6767-3E64-482F-E334-318289730061}"/>
                    </a:ext>
                  </a:extLst>
                </p:cNvPr>
                <p:cNvSpPr>
                  <a:spLocks noChangeAspect="1"/>
                </p:cNvSpPr>
                <p:nvPr/>
              </p:nvSpPr>
              <p:spPr>
                <a:xfrm>
                  <a:off x="10307280" y="3104472"/>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en-US"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en-US" sz="4400" b="0" i="1" smtClean="0">
                                <a:solidFill>
                                  <a:schemeClr val="tx1"/>
                                </a:solidFill>
                                <a:latin typeface="Cambria Math" panose="02040503050406030204" pitchFamily="18" charset="0"/>
                              </a:rPr>
                              <m:t>2</m:t>
                            </m:r>
                          </m:sub>
                        </m:sSub>
                      </m:oMath>
                    </m:oMathPara>
                  </a14:m>
                  <a:endParaRPr lang="en-US" dirty="0"/>
                </a:p>
              </p:txBody>
            </p:sp>
          </mc:Choice>
          <mc:Fallback>
            <p:sp>
              <p:nvSpPr>
                <p:cNvPr id="18" name="Rectangle 17">
                  <a:extLst>
                    <a:ext uri="{FF2B5EF4-FFF2-40B4-BE49-F238E27FC236}">
                      <a16:creationId xmlns:a16="http://schemas.microsoft.com/office/drawing/2014/main" id="{3E2D6767-3E64-482F-E334-318289730061}"/>
                    </a:ext>
                  </a:extLst>
                </p:cNvPr>
                <p:cNvSpPr>
                  <a:spLocks noRot="1" noChangeAspect="1" noMove="1" noResize="1" noEditPoints="1" noAdjustHandles="1" noChangeArrowheads="1" noChangeShapeType="1" noTextEdit="1"/>
                </p:cNvSpPr>
                <p:nvPr/>
              </p:nvSpPr>
              <p:spPr>
                <a:xfrm>
                  <a:off x="10307280" y="3104472"/>
                  <a:ext cx="914400" cy="914400"/>
                </a:xfrm>
                <a:prstGeom prst="rect">
                  <a:avLst/>
                </a:prstGeom>
                <a:blipFill>
                  <a:blip r:embed="rId5"/>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8BC78410-EF8D-352B-3A15-20CC38E344E7}"/>
                    </a:ext>
                  </a:extLst>
                </p:cNvPr>
                <p:cNvSpPr>
                  <a:spLocks noChangeAspect="1"/>
                </p:cNvSpPr>
                <p:nvPr/>
              </p:nvSpPr>
              <p:spPr>
                <a:xfrm>
                  <a:off x="10307280" y="4887816"/>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2</m:t>
                            </m:r>
                          </m:sub>
                        </m:sSub>
                      </m:oMath>
                    </m:oMathPara>
                  </a14:m>
                  <a:endParaRPr lang="en-US" sz="4400" dirty="0"/>
                </a:p>
              </p:txBody>
            </p:sp>
          </mc:Choice>
          <mc:Fallback>
            <p:sp>
              <p:nvSpPr>
                <p:cNvPr id="20" name="Oval 19">
                  <a:extLst>
                    <a:ext uri="{FF2B5EF4-FFF2-40B4-BE49-F238E27FC236}">
                      <a16:creationId xmlns:a16="http://schemas.microsoft.com/office/drawing/2014/main" id="{8BC78410-EF8D-352B-3A15-20CC38E344E7}"/>
                    </a:ext>
                  </a:extLst>
                </p:cNvPr>
                <p:cNvSpPr>
                  <a:spLocks noRot="1" noChangeAspect="1" noMove="1" noResize="1" noEditPoints="1" noAdjustHandles="1" noChangeArrowheads="1" noChangeShapeType="1" noTextEdit="1"/>
                </p:cNvSpPr>
                <p:nvPr/>
              </p:nvSpPr>
              <p:spPr>
                <a:xfrm>
                  <a:off x="10307280" y="4887816"/>
                  <a:ext cx="914400" cy="914400"/>
                </a:xfrm>
                <a:prstGeom prst="ellipse">
                  <a:avLst/>
                </a:prstGeom>
                <a:blipFill>
                  <a:blip r:embed="rId6"/>
                  <a:stretch>
                    <a:fillRect/>
                  </a:stretch>
                </a:blipFill>
                <a:ln>
                  <a:solidFill>
                    <a:schemeClr val="tx1"/>
                  </a:solidFill>
                </a:ln>
              </p:spPr>
              <p:txBody>
                <a:bodyPr/>
                <a:lstStyle/>
                <a:p>
                  <a:r>
                    <a:rPr lang="nl-NL">
                      <a:noFill/>
                    </a:rPr>
                    <a:t> </a:t>
                  </a:r>
                </a:p>
              </p:txBody>
            </p:sp>
          </mc:Fallback>
        </mc:AlternateContent>
        <p:cxnSp>
          <p:nvCxnSpPr>
            <p:cNvPr id="21" name="Straight Arrow Connector 20">
              <a:extLst>
                <a:ext uri="{FF2B5EF4-FFF2-40B4-BE49-F238E27FC236}">
                  <a16:creationId xmlns:a16="http://schemas.microsoft.com/office/drawing/2014/main" id="{CFC1AD0D-7771-97DD-79BF-B908E559CCBE}"/>
                </a:ext>
              </a:extLst>
            </p:cNvPr>
            <p:cNvCxnSpPr>
              <a:cxnSpLocks/>
              <a:stCxn id="8" idx="4"/>
              <a:endCxn id="18" idx="0"/>
            </p:cNvCxnSpPr>
            <p:nvPr/>
          </p:nvCxnSpPr>
          <p:spPr>
            <a:xfrm>
              <a:off x="9973904" y="2243199"/>
              <a:ext cx="790576" cy="861273"/>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10D3F10-B558-68A7-B496-B7D9501D6015}"/>
                </a:ext>
              </a:extLst>
            </p:cNvPr>
            <p:cNvCxnSpPr>
              <a:cxnSpLocks/>
              <a:stCxn id="20" idx="0"/>
              <a:endCxn id="18" idx="2"/>
            </p:cNvCxnSpPr>
            <p:nvPr/>
          </p:nvCxnSpPr>
          <p:spPr>
            <a:xfrm flipV="1">
              <a:off x="10764480" y="4018872"/>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91D337A-FD34-7862-48A4-53AA192EC8C1}"/>
                    </a:ext>
                  </a:extLst>
                </p:cNvPr>
                <p:cNvSpPr>
                  <a:spLocks noChangeAspect="1"/>
                </p:cNvSpPr>
                <p:nvPr/>
              </p:nvSpPr>
              <p:spPr>
                <a:xfrm>
                  <a:off x="9516704" y="1328799"/>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b="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391D337A-FD34-7862-48A4-53AA192EC8C1}"/>
                    </a:ext>
                  </a:extLst>
                </p:cNvPr>
                <p:cNvSpPr>
                  <a:spLocks noRot="1" noChangeAspect="1" noMove="1" noResize="1" noEditPoints="1" noAdjustHandles="1" noChangeArrowheads="1" noChangeShapeType="1" noTextEdit="1"/>
                </p:cNvSpPr>
                <p:nvPr/>
              </p:nvSpPr>
              <p:spPr>
                <a:xfrm>
                  <a:off x="9516704" y="1328799"/>
                  <a:ext cx="914400" cy="914400"/>
                </a:xfrm>
                <a:prstGeom prst="ellipse">
                  <a:avLst/>
                </a:prstGeom>
                <a:blipFill>
                  <a:blip r:embed="rId9"/>
                  <a:stretch>
                    <a:fillRect l="-10667" b="-13514"/>
                  </a:stretch>
                </a:blipFill>
                <a:ln>
                  <a:solidFill>
                    <a:schemeClr val="tx1"/>
                  </a:solidFill>
                </a:ln>
              </p:spPr>
              <p:txBody>
                <a:bodyPr/>
                <a:lstStyle/>
                <a:p>
                  <a:r>
                    <a:rPr lang="en-US">
                      <a:noFill/>
                    </a:rPr>
                    <a:t> </a:t>
                  </a:r>
                </a:p>
              </p:txBody>
            </p:sp>
          </mc:Fallback>
        </mc:AlternateContent>
      </p:grpSp>
      <p:sp>
        <p:nvSpPr>
          <p:cNvPr id="28" name="Slide Number Placeholder 5">
            <a:extLst>
              <a:ext uri="{FF2B5EF4-FFF2-40B4-BE49-F238E27FC236}">
                <a16:creationId xmlns:a16="http://schemas.microsoft.com/office/drawing/2014/main" id="{49602299-FC31-2523-3EDD-D4B26B078BC5}"/>
              </a:ext>
            </a:extLst>
          </p:cNvPr>
          <p:cNvSpPr txBox="1">
            <a:spLocks/>
          </p:cNvSpPr>
          <p:nvPr/>
        </p:nvSpPr>
        <p:spPr>
          <a:xfrm>
            <a:off x="922787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inion Pro" panose="020405030502010202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D1E4AD-7C3E-1942-9738-052155FA6AEF}" type="slidenum">
              <a:rPr lang="en-US" smtClean="0"/>
              <a:pPr/>
              <a:t>36</a:t>
            </a:fld>
            <a:endParaRPr lang="en-US" dirty="0"/>
          </a:p>
        </p:txBody>
      </p:sp>
      <mc:AlternateContent xmlns:mc="http://schemas.openxmlformats.org/markup-compatibility/2006">
        <mc:Choice xmlns:a14="http://schemas.microsoft.com/office/drawing/2010/main" Requires="a14">
          <p:sp>
            <p:nvSpPr>
              <p:cNvPr id="14" name="TextBox 12">
                <a:extLst>
                  <a:ext uri="{FF2B5EF4-FFF2-40B4-BE49-F238E27FC236}">
                    <a16:creationId xmlns:a16="http://schemas.microsoft.com/office/drawing/2014/main" id="{23633D01-8A1A-C8B0-42E7-95FC678A90F9}"/>
                  </a:ext>
                </a:extLst>
              </p:cNvPr>
              <p:cNvSpPr txBox="1"/>
              <p:nvPr/>
            </p:nvSpPr>
            <p:spPr>
              <a:xfrm>
                <a:off x="7918359"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14" name="TextBox 12">
                <a:extLst>
                  <a:ext uri="{FF2B5EF4-FFF2-40B4-BE49-F238E27FC236}">
                    <a16:creationId xmlns:a16="http://schemas.microsoft.com/office/drawing/2014/main" id="{23633D01-8A1A-C8B0-42E7-95FC678A90F9}"/>
                  </a:ext>
                </a:extLst>
              </p:cNvPr>
              <p:cNvSpPr txBox="1">
                <a:spLocks noRot="1" noChangeAspect="1" noMove="1" noResize="1" noEditPoints="1" noAdjustHandles="1" noChangeArrowheads="1" noChangeShapeType="1" noTextEdit="1"/>
              </p:cNvSpPr>
              <p:nvPr/>
            </p:nvSpPr>
            <p:spPr>
              <a:xfrm>
                <a:off x="7918359" y="5995451"/>
                <a:ext cx="2118409" cy="512641"/>
              </a:xfrm>
              <a:prstGeom prst="rect">
                <a:avLst/>
              </a:prstGeom>
              <a:blipFill>
                <a:blip r:embed="rId10"/>
                <a:stretch>
                  <a:fillRect l="-865" t="-4762" r="-288" b="-21429"/>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5" name="TextBox 23">
                <a:extLst>
                  <a:ext uri="{FF2B5EF4-FFF2-40B4-BE49-F238E27FC236}">
                    <a16:creationId xmlns:a16="http://schemas.microsoft.com/office/drawing/2014/main" id="{8F4CF10D-33DA-9EBF-04FA-C6D2B921CEE5}"/>
                  </a:ext>
                </a:extLst>
              </p:cNvPr>
              <p:cNvSpPr txBox="1"/>
              <p:nvPr/>
            </p:nvSpPr>
            <p:spPr>
              <a:xfrm>
                <a:off x="10073590"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15" name="TextBox 23">
                <a:extLst>
                  <a:ext uri="{FF2B5EF4-FFF2-40B4-BE49-F238E27FC236}">
                    <a16:creationId xmlns:a16="http://schemas.microsoft.com/office/drawing/2014/main" id="{8F4CF10D-33DA-9EBF-04FA-C6D2B921CEE5}"/>
                  </a:ext>
                </a:extLst>
              </p:cNvPr>
              <p:cNvSpPr txBox="1">
                <a:spLocks noRot="1" noChangeAspect="1" noMove="1" noResize="1" noEditPoints="1" noAdjustHandles="1" noChangeArrowheads="1" noChangeShapeType="1" noTextEdit="1"/>
              </p:cNvSpPr>
              <p:nvPr/>
            </p:nvSpPr>
            <p:spPr>
              <a:xfrm>
                <a:off x="10073590" y="5995451"/>
                <a:ext cx="2118409" cy="512641"/>
              </a:xfrm>
              <a:prstGeom prst="rect">
                <a:avLst/>
              </a:prstGeom>
              <a:blipFill>
                <a:blip r:embed="rId11"/>
                <a:stretch>
                  <a:fillRect l="-575" t="-4762" r="-575" b="-21429"/>
                </a:stretch>
              </a:blipFill>
            </p:spPr>
            <p:txBody>
              <a:bodyPr/>
              <a:lstStyle/>
              <a:p>
                <a:r>
                  <a:rPr lang="nl-NL">
                    <a:noFill/>
                  </a:rPr>
                  <a:t> </a:t>
                </a:r>
              </a:p>
            </p:txBody>
          </p:sp>
        </mc:Fallback>
      </mc:AlternateContent>
    </p:spTree>
    <p:extLst>
      <p:ext uri="{BB962C8B-B14F-4D97-AF65-F5344CB8AC3E}">
        <p14:creationId xmlns:p14="http://schemas.microsoft.com/office/powerpoint/2010/main" val="138474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86EB9-E2CE-C2F5-2737-81564441C3B9}"/>
              </a:ext>
            </a:extLst>
          </p:cNvPr>
          <p:cNvSpPr>
            <a:spLocks noGrp="1"/>
          </p:cNvSpPr>
          <p:nvPr>
            <p:ph type="title"/>
          </p:nvPr>
        </p:nvSpPr>
        <p:spPr/>
        <p:txBody>
          <a:bodyPr>
            <a:normAutofit/>
          </a:bodyPr>
          <a:lstStyle/>
          <a:p>
            <a:r>
              <a:rPr lang="en-US" dirty="0"/>
              <a:t>Classical Test Theory: Multiple-Item Test</a:t>
            </a:r>
          </a:p>
        </p:txBody>
      </p:sp>
      <p:sp>
        <p:nvSpPr>
          <p:cNvPr id="3" name="Content Placeholder 2">
            <a:extLst>
              <a:ext uri="{FF2B5EF4-FFF2-40B4-BE49-F238E27FC236}">
                <a16:creationId xmlns:a16="http://schemas.microsoft.com/office/drawing/2014/main" id="{818E6DBE-A15D-0129-B487-0BCA72459D0A}"/>
              </a:ext>
            </a:extLst>
          </p:cNvPr>
          <p:cNvSpPr>
            <a:spLocks noGrp="1"/>
          </p:cNvSpPr>
          <p:nvPr>
            <p:ph idx="1"/>
          </p:nvPr>
        </p:nvSpPr>
        <p:spPr>
          <a:xfrm>
            <a:off x="176048" y="1073984"/>
            <a:ext cx="7742311" cy="5418891"/>
          </a:xfrm>
        </p:spPr>
        <p:txBody>
          <a:bodyPr>
            <a:normAutofit/>
          </a:bodyPr>
          <a:lstStyle/>
          <a:p>
            <a:pPr marL="0" indent="0">
              <a:buNone/>
            </a:pPr>
            <a:r>
              <a:rPr lang="en-US" dirty="0"/>
              <a:t>The assumption of a single true score greatly simplifies and is the reason we develop (and assume) tests to assess only a single dimension (very useful assumptions, probably never true).</a:t>
            </a:r>
          </a:p>
          <a:p>
            <a:pPr marL="0" indent="0">
              <a:buNone/>
            </a:pPr>
            <a:endParaRPr lang="en-US" dirty="0"/>
          </a:p>
          <a:p>
            <a:pPr marL="0" indent="0">
              <a:buNone/>
            </a:pPr>
            <a:r>
              <a:rPr lang="en-US" dirty="0"/>
              <a:t>So far, these diagrams are largely conceptual tools, but later we will turn them into statistical objects.</a:t>
            </a:r>
          </a:p>
          <a:p>
            <a:pPr marL="0" indent="0">
              <a:buNone/>
            </a:pPr>
            <a:endParaRPr lang="en-US" dirty="0"/>
          </a:p>
          <a:p>
            <a:pPr marL="0" indent="0">
              <a:buNone/>
            </a:pPr>
            <a:r>
              <a:rPr lang="en-US" dirty="0"/>
              <a:t>In principle, this extends to as many items as we need.</a:t>
            </a:r>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CD458723-33C4-8104-3B26-95581FA96F9B}"/>
              </a:ext>
            </a:extLst>
          </p:cNvPr>
          <p:cNvSpPr>
            <a:spLocks noGrp="1"/>
          </p:cNvSpPr>
          <p:nvPr>
            <p:ph type="sldNum" sz="quarter" idx="12"/>
          </p:nvPr>
        </p:nvSpPr>
        <p:spPr>
          <a:xfrm>
            <a:off x="8887379" y="6266506"/>
            <a:ext cx="2743200" cy="365125"/>
          </a:xfrm>
        </p:spPr>
        <p:txBody>
          <a:bodyPr/>
          <a:lstStyle/>
          <a:p>
            <a:fld id="{0BD1E4AD-7C3E-1942-9738-052155FA6AEF}" type="slidenum">
              <a:rPr lang="en-US" smtClean="0"/>
              <a:pPr/>
              <a:t>37</a:t>
            </a:fld>
            <a:endParaRPr lang="en-US" dirty="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9B53B1A4-0E8A-7A46-7B28-335311763622}"/>
                  </a:ext>
                </a:extLst>
              </p:cNvPr>
              <p:cNvSpPr>
                <a:spLocks noChangeAspect="1"/>
              </p:cNvSpPr>
              <p:nvPr/>
            </p:nvSpPr>
            <p:spPr>
              <a:xfrm>
                <a:off x="8726130" y="3107097"/>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en-US"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en-US" sz="4400" b="0" i="1" smtClean="0">
                              <a:solidFill>
                                <a:schemeClr val="tx1"/>
                              </a:solidFill>
                              <a:latin typeface="Cambria Math" panose="02040503050406030204" pitchFamily="18" charset="0"/>
                            </a:rPr>
                            <m:t>1</m:t>
                          </m:r>
                        </m:sub>
                      </m:sSub>
                    </m:oMath>
                  </m:oMathPara>
                </a14:m>
                <a:endParaRPr lang="en-US" dirty="0"/>
              </a:p>
            </p:txBody>
          </p:sp>
        </mc:Choice>
        <mc:Fallback>
          <p:sp>
            <p:nvSpPr>
              <p:cNvPr id="7" name="Rectangle 6">
                <a:extLst>
                  <a:ext uri="{FF2B5EF4-FFF2-40B4-BE49-F238E27FC236}">
                    <a16:creationId xmlns:a16="http://schemas.microsoft.com/office/drawing/2014/main" id="{9B53B1A4-0E8A-7A46-7B28-335311763622}"/>
                  </a:ext>
                </a:extLst>
              </p:cNvPr>
              <p:cNvSpPr>
                <a:spLocks noRot="1" noChangeAspect="1" noMove="1" noResize="1" noEditPoints="1" noAdjustHandles="1" noChangeArrowheads="1" noChangeShapeType="1" noTextEdit="1"/>
              </p:cNvSpPr>
              <p:nvPr/>
            </p:nvSpPr>
            <p:spPr>
              <a:xfrm>
                <a:off x="8726130" y="3107097"/>
                <a:ext cx="914400" cy="914400"/>
              </a:xfrm>
              <a:prstGeom prst="rect">
                <a:avLst/>
              </a:prstGeom>
              <a:blipFill>
                <a:blip r:embed="rId2"/>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53E3F767-ECAA-7103-BB32-097279A4B798}"/>
                  </a:ext>
                </a:extLst>
              </p:cNvPr>
              <p:cNvSpPr>
                <a:spLocks noChangeAspect="1"/>
              </p:cNvSpPr>
              <p:nvPr/>
            </p:nvSpPr>
            <p:spPr>
              <a:xfrm>
                <a:off x="8726130" y="4890441"/>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1</m:t>
                          </m:r>
                        </m:sub>
                      </m:sSub>
                    </m:oMath>
                  </m:oMathPara>
                </a14:m>
                <a:endParaRPr lang="en-US" sz="4400" dirty="0"/>
              </a:p>
            </p:txBody>
          </p:sp>
        </mc:Choice>
        <mc:Fallback>
          <p:sp>
            <p:nvSpPr>
              <p:cNvPr id="9" name="Oval 8">
                <a:extLst>
                  <a:ext uri="{FF2B5EF4-FFF2-40B4-BE49-F238E27FC236}">
                    <a16:creationId xmlns:a16="http://schemas.microsoft.com/office/drawing/2014/main" id="{53E3F767-ECAA-7103-BB32-097279A4B798}"/>
                  </a:ext>
                </a:extLst>
              </p:cNvPr>
              <p:cNvSpPr>
                <a:spLocks noRot="1" noChangeAspect="1" noMove="1" noResize="1" noEditPoints="1" noAdjustHandles="1" noChangeArrowheads="1" noChangeShapeType="1" noTextEdit="1"/>
              </p:cNvSpPr>
              <p:nvPr/>
            </p:nvSpPr>
            <p:spPr>
              <a:xfrm>
                <a:off x="8726130" y="4890441"/>
                <a:ext cx="914400" cy="914400"/>
              </a:xfrm>
              <a:prstGeom prst="ellipse">
                <a:avLst/>
              </a:prstGeom>
              <a:blipFill>
                <a:blip r:embed="rId3"/>
                <a:stretch>
                  <a:fillRect/>
                </a:stretch>
              </a:blipFill>
              <a:ln>
                <a:solidFill>
                  <a:schemeClr val="tx1"/>
                </a:solidFill>
              </a:ln>
            </p:spPr>
            <p:txBody>
              <a:bodyPr/>
              <a:lstStyle/>
              <a:p>
                <a:r>
                  <a:rPr lang="nl-NL">
                    <a:noFill/>
                  </a:rPr>
                  <a:t> </a:t>
                </a:r>
              </a:p>
            </p:txBody>
          </p:sp>
        </mc:Fallback>
      </mc:AlternateContent>
      <p:cxnSp>
        <p:nvCxnSpPr>
          <p:cNvPr id="10" name="Straight Arrow Connector 9">
            <a:extLst>
              <a:ext uri="{FF2B5EF4-FFF2-40B4-BE49-F238E27FC236}">
                <a16:creationId xmlns:a16="http://schemas.microsoft.com/office/drawing/2014/main" id="{5A6B243B-30AE-3852-BD9B-989E48C73616}"/>
              </a:ext>
            </a:extLst>
          </p:cNvPr>
          <p:cNvCxnSpPr>
            <a:stCxn id="8" idx="4"/>
            <a:endCxn id="7" idx="0"/>
          </p:cNvCxnSpPr>
          <p:nvPr/>
        </p:nvCxnSpPr>
        <p:spPr>
          <a:xfrm flipH="1">
            <a:off x="9183330" y="2243199"/>
            <a:ext cx="790574" cy="863898"/>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BEA53F8-E50B-3A3D-2964-4865BDFE3BFE}"/>
              </a:ext>
            </a:extLst>
          </p:cNvPr>
          <p:cNvCxnSpPr>
            <a:cxnSpLocks/>
            <a:stCxn id="9" idx="0"/>
            <a:endCxn id="7" idx="2"/>
          </p:cNvCxnSpPr>
          <p:nvPr/>
        </p:nvCxnSpPr>
        <p:spPr>
          <a:xfrm flipV="1">
            <a:off x="9183330" y="4021497"/>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3E2D6767-3E64-482F-E334-318289730061}"/>
                  </a:ext>
                </a:extLst>
              </p:cNvPr>
              <p:cNvSpPr>
                <a:spLocks noChangeAspect="1"/>
              </p:cNvSpPr>
              <p:nvPr/>
            </p:nvSpPr>
            <p:spPr>
              <a:xfrm>
                <a:off x="10307280" y="3104472"/>
                <a:ext cx="914400" cy="914400"/>
              </a:xfrm>
              <a:prstGeom prst="rect">
                <a:avLst/>
              </a:prstGeom>
              <a:solidFill>
                <a:schemeClr val="bg1"/>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smtClean="0">
                          <a:solidFill>
                            <a:schemeClr val="tx1"/>
                          </a:solidFill>
                          <a:latin typeface="Cambria Math" panose="02040503050406030204" pitchFamily="18" charset="0"/>
                        </a:rPr>
                        <m:t> </m:t>
                      </m:r>
                      <m:sSub>
                        <m:sSubPr>
                          <m:ctrlPr>
                            <a:rPr lang="en-US" sz="4400" b="0" i="1" smtClean="0">
                              <a:solidFill>
                                <a:schemeClr val="tx1"/>
                              </a:solidFill>
                              <a:latin typeface="Cambria Math" panose="02040503050406030204" pitchFamily="18" charset="0"/>
                            </a:rPr>
                          </m:ctrlPr>
                        </m:sSubPr>
                        <m:e>
                          <m:r>
                            <a:rPr lang="nl-NL" sz="4400" b="0" i="1" smtClean="0">
                              <a:solidFill>
                                <a:schemeClr val="tx1"/>
                              </a:solidFill>
                              <a:latin typeface="Cambria Math" panose="02040503050406030204" pitchFamily="18" charset="0"/>
                            </a:rPr>
                            <m:t>𝑌</m:t>
                          </m:r>
                        </m:e>
                        <m:sub>
                          <m:r>
                            <a:rPr lang="en-US" sz="4400" b="0" i="1" smtClean="0">
                              <a:solidFill>
                                <a:schemeClr val="tx1"/>
                              </a:solidFill>
                              <a:latin typeface="Cambria Math" panose="02040503050406030204" pitchFamily="18" charset="0"/>
                            </a:rPr>
                            <m:t>2</m:t>
                          </m:r>
                        </m:sub>
                      </m:sSub>
                    </m:oMath>
                  </m:oMathPara>
                </a14:m>
                <a:endParaRPr lang="en-US" dirty="0"/>
              </a:p>
            </p:txBody>
          </p:sp>
        </mc:Choice>
        <mc:Fallback>
          <p:sp>
            <p:nvSpPr>
              <p:cNvPr id="18" name="Rectangle 17">
                <a:extLst>
                  <a:ext uri="{FF2B5EF4-FFF2-40B4-BE49-F238E27FC236}">
                    <a16:creationId xmlns:a16="http://schemas.microsoft.com/office/drawing/2014/main" id="{3E2D6767-3E64-482F-E334-318289730061}"/>
                  </a:ext>
                </a:extLst>
              </p:cNvPr>
              <p:cNvSpPr>
                <a:spLocks noRot="1" noChangeAspect="1" noMove="1" noResize="1" noEditPoints="1" noAdjustHandles="1" noChangeArrowheads="1" noChangeShapeType="1" noTextEdit="1"/>
              </p:cNvSpPr>
              <p:nvPr/>
            </p:nvSpPr>
            <p:spPr>
              <a:xfrm>
                <a:off x="10307280" y="3104472"/>
                <a:ext cx="914400" cy="914400"/>
              </a:xfrm>
              <a:prstGeom prst="rect">
                <a:avLst/>
              </a:prstGeom>
              <a:blipFill>
                <a:blip r:embed="rId4"/>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20" name="Oval 19">
                <a:extLst>
                  <a:ext uri="{FF2B5EF4-FFF2-40B4-BE49-F238E27FC236}">
                    <a16:creationId xmlns:a16="http://schemas.microsoft.com/office/drawing/2014/main" id="{8BC78410-EF8D-352B-3A15-20CC38E344E7}"/>
                  </a:ext>
                </a:extLst>
              </p:cNvPr>
              <p:cNvSpPr>
                <a:spLocks noChangeAspect="1"/>
              </p:cNvSpPr>
              <p:nvPr/>
            </p:nvSpPr>
            <p:spPr>
              <a:xfrm>
                <a:off x="10307280" y="4887816"/>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sSub>
                        <m:sSubPr>
                          <m:ctrlPr>
                            <a:rPr lang="en-US" sz="4400" b="0" i="1" dirty="0" smtClean="0">
                              <a:solidFill>
                                <a:schemeClr val="tx1"/>
                              </a:solidFill>
                              <a:latin typeface="Cambria Math" panose="02040503050406030204" pitchFamily="18" charset="0"/>
                            </a:rPr>
                          </m:ctrlPr>
                        </m:sSubPr>
                        <m:e>
                          <m:r>
                            <a:rPr lang="nl-NL" sz="4400" b="0" i="1" dirty="0" smtClean="0">
                              <a:solidFill>
                                <a:schemeClr val="tx1"/>
                              </a:solidFill>
                              <a:latin typeface="Cambria Math" panose="02040503050406030204" pitchFamily="18" charset="0"/>
                            </a:rPr>
                            <m:t>𝐸</m:t>
                          </m:r>
                        </m:e>
                        <m:sub>
                          <m:r>
                            <a:rPr lang="en-US" sz="4400" b="0" i="1" dirty="0" smtClean="0">
                              <a:solidFill>
                                <a:schemeClr val="tx1"/>
                              </a:solidFill>
                              <a:latin typeface="Cambria Math" panose="02040503050406030204" pitchFamily="18" charset="0"/>
                            </a:rPr>
                            <m:t>2</m:t>
                          </m:r>
                        </m:sub>
                      </m:sSub>
                    </m:oMath>
                  </m:oMathPara>
                </a14:m>
                <a:endParaRPr lang="en-US" sz="4400" dirty="0"/>
              </a:p>
            </p:txBody>
          </p:sp>
        </mc:Choice>
        <mc:Fallback>
          <p:sp>
            <p:nvSpPr>
              <p:cNvPr id="20" name="Oval 19">
                <a:extLst>
                  <a:ext uri="{FF2B5EF4-FFF2-40B4-BE49-F238E27FC236}">
                    <a16:creationId xmlns:a16="http://schemas.microsoft.com/office/drawing/2014/main" id="{8BC78410-EF8D-352B-3A15-20CC38E344E7}"/>
                  </a:ext>
                </a:extLst>
              </p:cNvPr>
              <p:cNvSpPr>
                <a:spLocks noRot="1" noChangeAspect="1" noMove="1" noResize="1" noEditPoints="1" noAdjustHandles="1" noChangeArrowheads="1" noChangeShapeType="1" noTextEdit="1"/>
              </p:cNvSpPr>
              <p:nvPr/>
            </p:nvSpPr>
            <p:spPr>
              <a:xfrm>
                <a:off x="10307280" y="4887816"/>
                <a:ext cx="914400" cy="914400"/>
              </a:xfrm>
              <a:prstGeom prst="ellipse">
                <a:avLst/>
              </a:prstGeom>
              <a:blipFill>
                <a:blip r:embed="rId5"/>
                <a:stretch>
                  <a:fillRect/>
                </a:stretch>
              </a:blipFill>
              <a:ln>
                <a:solidFill>
                  <a:schemeClr val="tx1"/>
                </a:solidFill>
              </a:ln>
            </p:spPr>
            <p:txBody>
              <a:bodyPr/>
              <a:lstStyle/>
              <a:p>
                <a:r>
                  <a:rPr lang="nl-NL">
                    <a:noFill/>
                  </a:rPr>
                  <a:t> </a:t>
                </a:r>
              </a:p>
            </p:txBody>
          </p:sp>
        </mc:Fallback>
      </mc:AlternateContent>
      <p:cxnSp>
        <p:nvCxnSpPr>
          <p:cNvPr id="21" name="Straight Arrow Connector 20">
            <a:extLst>
              <a:ext uri="{FF2B5EF4-FFF2-40B4-BE49-F238E27FC236}">
                <a16:creationId xmlns:a16="http://schemas.microsoft.com/office/drawing/2014/main" id="{CFC1AD0D-7771-97DD-79BF-B908E559CCBE}"/>
              </a:ext>
            </a:extLst>
          </p:cNvPr>
          <p:cNvCxnSpPr>
            <a:cxnSpLocks/>
            <a:stCxn id="8" idx="4"/>
            <a:endCxn id="18" idx="0"/>
          </p:cNvCxnSpPr>
          <p:nvPr/>
        </p:nvCxnSpPr>
        <p:spPr>
          <a:xfrm>
            <a:off x="9973904" y="2243199"/>
            <a:ext cx="790576" cy="861273"/>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810D3F10-B558-68A7-B496-B7D9501D6015}"/>
              </a:ext>
            </a:extLst>
          </p:cNvPr>
          <p:cNvCxnSpPr>
            <a:cxnSpLocks/>
            <a:stCxn id="20" idx="0"/>
            <a:endCxn id="18" idx="2"/>
          </p:cNvCxnSpPr>
          <p:nvPr/>
        </p:nvCxnSpPr>
        <p:spPr>
          <a:xfrm flipV="1">
            <a:off x="10764480" y="4018872"/>
            <a:ext cx="0" cy="868944"/>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91D337A-FD34-7862-48A4-53AA192EC8C1}"/>
                  </a:ext>
                </a:extLst>
              </p:cNvPr>
              <p:cNvSpPr>
                <a:spLocks noChangeAspect="1"/>
              </p:cNvSpPr>
              <p:nvPr/>
            </p:nvSpPr>
            <p:spPr>
              <a:xfrm>
                <a:off x="9516704" y="1328799"/>
                <a:ext cx="914400" cy="9144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400" b="0" i="1" dirty="0" smtClean="0">
                          <a:solidFill>
                            <a:schemeClr val="tx1"/>
                          </a:solidFill>
                          <a:latin typeface="Cambria Math" panose="02040503050406030204" pitchFamily="18" charset="0"/>
                        </a:rPr>
                        <m:t> </m:t>
                      </m:r>
                      <m:r>
                        <a:rPr lang="en-US" sz="4400" b="0" i="1" dirty="0" smtClean="0">
                          <a:solidFill>
                            <a:schemeClr val="tx1"/>
                          </a:solidFill>
                          <a:latin typeface="Cambria Math" panose="02040503050406030204" pitchFamily="18" charset="0"/>
                        </a:rPr>
                        <m:t>𝑇</m:t>
                      </m:r>
                    </m:oMath>
                  </m:oMathPara>
                </a14:m>
                <a:endParaRPr lang="en-US" sz="4400" dirty="0"/>
              </a:p>
            </p:txBody>
          </p:sp>
        </mc:Choice>
        <mc:Fallback xmlns="">
          <p:sp>
            <p:nvSpPr>
              <p:cNvPr id="8" name="Oval 7">
                <a:extLst>
                  <a:ext uri="{FF2B5EF4-FFF2-40B4-BE49-F238E27FC236}">
                    <a16:creationId xmlns:a16="http://schemas.microsoft.com/office/drawing/2014/main" id="{391D337A-FD34-7862-48A4-53AA192EC8C1}"/>
                  </a:ext>
                </a:extLst>
              </p:cNvPr>
              <p:cNvSpPr>
                <a:spLocks noRot="1" noChangeAspect="1" noMove="1" noResize="1" noEditPoints="1" noAdjustHandles="1" noChangeArrowheads="1" noChangeShapeType="1" noTextEdit="1"/>
              </p:cNvSpPr>
              <p:nvPr/>
            </p:nvSpPr>
            <p:spPr>
              <a:xfrm>
                <a:off x="9516704" y="1328799"/>
                <a:ext cx="914400" cy="914400"/>
              </a:xfrm>
              <a:prstGeom prst="ellipse">
                <a:avLst/>
              </a:prstGeom>
              <a:blipFill>
                <a:blip r:embed="rId8"/>
                <a:stretch>
                  <a:fillRect l="-10667" b="-13514"/>
                </a:stretch>
              </a:blipFill>
              <a:ln>
                <a:solidFill>
                  <a:schemeClr val="tx1"/>
                </a:solidFill>
              </a:ln>
            </p:spPr>
            <p:txBody>
              <a:bodyPr/>
              <a:lstStyle/>
              <a:p>
                <a:r>
                  <a:rPr lang="en-US">
                    <a:noFill/>
                  </a:rPr>
                  <a:t> </a:t>
                </a:r>
              </a:p>
            </p:txBody>
          </p:sp>
        </mc:Fallback>
      </mc:AlternateContent>
      <p:sp>
        <p:nvSpPr>
          <p:cNvPr id="12" name="Slide Number Placeholder 5">
            <a:extLst>
              <a:ext uri="{FF2B5EF4-FFF2-40B4-BE49-F238E27FC236}">
                <a16:creationId xmlns:a16="http://schemas.microsoft.com/office/drawing/2014/main" id="{27884F66-7F80-BBE3-902F-BAAE9B1EEC17}"/>
              </a:ext>
            </a:extLst>
          </p:cNvPr>
          <p:cNvSpPr txBox="1">
            <a:spLocks/>
          </p:cNvSpPr>
          <p:nvPr/>
        </p:nvSpPr>
        <p:spPr>
          <a:xfrm>
            <a:off x="9227870" y="6492875"/>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1"/>
                </a:solidFill>
                <a:latin typeface="Minion Pro" panose="02040503050201020203"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BD1E4AD-7C3E-1942-9738-052155FA6AEF}" type="slidenum">
              <a:rPr lang="en-US" smtClean="0"/>
              <a:pPr/>
              <a:t>37</a:t>
            </a:fld>
            <a:endParaRPr lang="en-US" dirty="0"/>
          </a:p>
        </p:txBody>
      </p:sp>
      <mc:AlternateContent xmlns:mc="http://schemas.openxmlformats.org/markup-compatibility/2006">
        <mc:Choice xmlns:a14="http://schemas.microsoft.com/office/drawing/2010/main" Requires="a14">
          <p:sp>
            <p:nvSpPr>
              <p:cNvPr id="14" name="TextBox 12">
                <a:extLst>
                  <a:ext uri="{FF2B5EF4-FFF2-40B4-BE49-F238E27FC236}">
                    <a16:creationId xmlns:a16="http://schemas.microsoft.com/office/drawing/2014/main" id="{16793F7F-6CA0-6484-C551-D44B5A839A67}"/>
                  </a:ext>
                </a:extLst>
              </p:cNvPr>
              <p:cNvSpPr txBox="1"/>
              <p:nvPr/>
            </p:nvSpPr>
            <p:spPr>
              <a:xfrm>
                <a:off x="7918359"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1</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14" name="TextBox 12">
                <a:extLst>
                  <a:ext uri="{FF2B5EF4-FFF2-40B4-BE49-F238E27FC236}">
                    <a16:creationId xmlns:a16="http://schemas.microsoft.com/office/drawing/2014/main" id="{16793F7F-6CA0-6484-C551-D44B5A839A67}"/>
                  </a:ext>
                </a:extLst>
              </p:cNvPr>
              <p:cNvSpPr txBox="1">
                <a:spLocks noRot="1" noChangeAspect="1" noMove="1" noResize="1" noEditPoints="1" noAdjustHandles="1" noChangeArrowheads="1" noChangeShapeType="1" noTextEdit="1"/>
              </p:cNvSpPr>
              <p:nvPr/>
            </p:nvSpPr>
            <p:spPr>
              <a:xfrm>
                <a:off x="7918359" y="5995451"/>
                <a:ext cx="2118409" cy="512641"/>
              </a:xfrm>
              <a:prstGeom prst="rect">
                <a:avLst/>
              </a:prstGeom>
              <a:blipFill>
                <a:blip r:embed="rId9"/>
                <a:stretch>
                  <a:fillRect l="-865" t="-4762" r="-288" b="-21429"/>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15" name="TextBox 23">
                <a:extLst>
                  <a:ext uri="{FF2B5EF4-FFF2-40B4-BE49-F238E27FC236}">
                    <a16:creationId xmlns:a16="http://schemas.microsoft.com/office/drawing/2014/main" id="{47E2B2EE-2868-42C6-4E2F-F2BC4DE4D6D6}"/>
                  </a:ext>
                </a:extLst>
              </p:cNvPr>
              <p:cNvSpPr txBox="1"/>
              <p:nvPr/>
            </p:nvSpPr>
            <p:spPr>
              <a:xfrm>
                <a:off x="10073590" y="5995451"/>
                <a:ext cx="2118409" cy="512641"/>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(0,</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𝜎</m:t>
                        </m:r>
                      </m:e>
                      <m:sub>
                        <m:sSub>
                          <m:sSubPr>
                            <m:ctrlPr>
                              <a:rPr lang="en-US" sz="2400" b="0" i="1" smtClean="0">
                                <a:latin typeface="Cambria Math" panose="02040503050406030204" pitchFamily="18" charset="0"/>
                              </a:rPr>
                            </m:ctrlPr>
                          </m:sSubPr>
                          <m:e>
                            <m:r>
                              <a:rPr lang="nl-NL" sz="2400" b="0" i="1" smtClean="0">
                                <a:latin typeface="Cambria Math" panose="02040503050406030204" pitchFamily="18" charset="0"/>
                              </a:rPr>
                              <m:t>𝐸</m:t>
                            </m:r>
                          </m:e>
                          <m:sub>
                            <m:r>
                              <a:rPr lang="en-US" sz="2400" b="0" i="1" smtClean="0">
                                <a:latin typeface="Cambria Math" panose="02040503050406030204" pitchFamily="18" charset="0"/>
                              </a:rPr>
                              <m:t>2</m:t>
                            </m:r>
                          </m:sub>
                        </m:sSub>
                      </m:sub>
                      <m:sup>
                        <m:r>
                          <a:rPr lang="en-US" sz="2400" b="0" i="1" smtClean="0">
                            <a:latin typeface="Cambria Math" panose="02040503050406030204" pitchFamily="18" charset="0"/>
                          </a:rPr>
                          <m:t>2</m:t>
                        </m:r>
                      </m:sup>
                    </m:sSubSup>
                  </m:oMath>
                </a14:m>
                <a:r>
                  <a:rPr lang="en-US" sz="2400" dirty="0"/>
                  <a:t>)</a:t>
                </a:r>
              </a:p>
            </p:txBody>
          </p:sp>
        </mc:Choice>
        <mc:Fallback>
          <p:sp>
            <p:nvSpPr>
              <p:cNvPr id="15" name="TextBox 23">
                <a:extLst>
                  <a:ext uri="{FF2B5EF4-FFF2-40B4-BE49-F238E27FC236}">
                    <a16:creationId xmlns:a16="http://schemas.microsoft.com/office/drawing/2014/main" id="{47E2B2EE-2868-42C6-4E2F-F2BC4DE4D6D6}"/>
                  </a:ext>
                </a:extLst>
              </p:cNvPr>
              <p:cNvSpPr txBox="1">
                <a:spLocks noRot="1" noChangeAspect="1" noMove="1" noResize="1" noEditPoints="1" noAdjustHandles="1" noChangeArrowheads="1" noChangeShapeType="1" noTextEdit="1"/>
              </p:cNvSpPr>
              <p:nvPr/>
            </p:nvSpPr>
            <p:spPr>
              <a:xfrm>
                <a:off x="10073590" y="5995451"/>
                <a:ext cx="2118409" cy="512641"/>
              </a:xfrm>
              <a:prstGeom prst="rect">
                <a:avLst/>
              </a:prstGeom>
              <a:blipFill>
                <a:blip r:embed="rId10"/>
                <a:stretch>
                  <a:fillRect l="-575" t="-4762" r="-575" b="-21429"/>
                </a:stretch>
              </a:blipFill>
            </p:spPr>
            <p:txBody>
              <a:bodyPr/>
              <a:lstStyle/>
              <a:p>
                <a:r>
                  <a:rPr lang="nl-NL">
                    <a:noFill/>
                  </a:rPr>
                  <a:t> </a:t>
                </a:r>
              </a:p>
            </p:txBody>
          </p:sp>
        </mc:Fallback>
      </mc:AlternateContent>
    </p:spTree>
    <p:extLst>
      <p:ext uri="{BB962C8B-B14F-4D97-AF65-F5344CB8AC3E}">
        <p14:creationId xmlns:p14="http://schemas.microsoft.com/office/powerpoint/2010/main" val="248809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A4DE2-3C63-F6BE-59D5-F743D5C3B379}"/>
              </a:ext>
            </a:extLst>
          </p:cNvPr>
          <p:cNvSpPr>
            <a:spLocks noGrp="1"/>
          </p:cNvSpPr>
          <p:nvPr>
            <p:ph type="title"/>
          </p:nvPr>
        </p:nvSpPr>
        <p:spPr/>
        <p:txBody>
          <a:bodyPr>
            <a:normAutofit/>
          </a:bodyPr>
          <a:lstStyle/>
          <a:p>
            <a:r>
              <a:rPr lang="en-US" dirty="0"/>
              <a:t>Classical Test Theory: Sum Scores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FBC603-AF3F-44BF-1A5F-A62A5A7BA261}"/>
                  </a:ext>
                </a:extLst>
              </p:cNvPr>
              <p:cNvSpPr>
                <a:spLocks noGrp="1"/>
              </p:cNvSpPr>
              <p:nvPr>
                <p:ph idx="1"/>
              </p:nvPr>
            </p:nvSpPr>
            <p:spPr/>
            <p:txBody>
              <a:bodyPr/>
              <a:lstStyle/>
              <a:p>
                <a:pPr marL="0" indent="0">
                  <a:buNone/>
                </a:pPr>
                <a:r>
                  <a:rPr lang="en-US" dirty="0"/>
                  <a:t>A very common practice for tests is to assume measurement of a single attribute dimension and then sum (or average) the set of items to achieve a test score</a:t>
                </a:r>
              </a:p>
              <a:p>
                <a:pPr lvl="1"/>
                <a:r>
                  <a:rPr lang="en-US" dirty="0"/>
                  <a:t>We can obtain the sum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𝑠𝑢𝑚</m:t>
                          </m:r>
                        </m:sub>
                      </m:sSub>
                      <m:r>
                        <a:rPr lang="en-US" b="0" i="1" smtClean="0">
                          <a:latin typeface="Cambria Math" panose="02040503050406030204" pitchFamily="18" charset="0"/>
                        </a:rPr>
                        <m:t>=2</m:t>
                      </m:r>
                      <m:r>
                        <a:rPr lang="en-US" b="0" i="1" smtClean="0">
                          <a:latin typeface="Cambria Math" panose="02040503050406030204" pitchFamily="18" charset="0"/>
                        </a:rPr>
                        <m:t>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𝐸</m:t>
                          </m:r>
                        </m:e>
                        <m:sub>
                          <m:r>
                            <a:rPr lang="en-US" b="0" i="1" smtClean="0">
                              <a:latin typeface="Cambria Math" panose="02040503050406030204" pitchFamily="18" charset="0"/>
                            </a:rPr>
                            <m:t>2</m:t>
                          </m:r>
                        </m:sub>
                      </m:sSub>
                    </m:oMath>
                  </m:oMathPara>
                </a14:m>
                <a:endParaRPr lang="en-US" dirty="0"/>
              </a:p>
              <a:p>
                <a:pPr marL="0" indent="0">
                  <a:buNone/>
                </a:pPr>
                <a:endParaRPr lang="en-US" dirty="0"/>
              </a:p>
              <a:p>
                <a:pPr lvl="1"/>
                <a:r>
                  <a:rPr lang="en-US" dirty="0"/>
                  <a:t>And use the variance of the combined true score to derive reliability of the composite score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𝑠𝑢𝑚</m:t>
                              </m:r>
                            </m:sub>
                          </m:sSub>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𝑠𝑢𝑚</m:t>
                                  </m:r>
                                </m:sub>
                              </m:sSub>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𝑠𝑢𝑚</m:t>
                                  </m:r>
                                </m:sub>
                              </m:sSub>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sSub>
                                <m:sSubPr>
                                  <m:ctrlPr>
                                    <a:rPr lang="en-US" i="1">
                                      <a:latin typeface="Cambria Math" panose="02040503050406030204" pitchFamily="18" charset="0"/>
                                    </a:rPr>
                                  </m:ctrlPr>
                                </m:sSubPr>
                                <m:e>
                                  <m:r>
                                    <a:rPr lang="nl-NL" b="0" i="1" smtClean="0">
                                      <a:latin typeface="Cambria Math" panose="02040503050406030204" pitchFamily="18" charset="0"/>
                                    </a:rPr>
                                    <m:t>𝑌</m:t>
                                  </m:r>
                                </m:e>
                                <m:sub>
                                  <m:r>
                                    <a:rPr lang="en-US" i="1">
                                      <a:latin typeface="Cambria Math" panose="02040503050406030204" pitchFamily="18" charset="0"/>
                                    </a:rPr>
                                    <m:t>𝑠𝑢𝑚</m:t>
                                  </m:r>
                                </m:sub>
                              </m:sSub>
                            </m:sub>
                            <m:sup>
                              <m:r>
                                <a:rPr lang="en-US" i="1">
                                  <a:latin typeface="Cambria Math" panose="02040503050406030204" pitchFamily="18" charset="0"/>
                                </a:rPr>
                                <m:t>2</m:t>
                              </m:r>
                            </m:sup>
                          </m:sSubSup>
                        </m:den>
                      </m:f>
                    </m:oMath>
                  </m:oMathPara>
                </a14:m>
                <a:endParaRPr lang="en-US" dirty="0"/>
              </a:p>
            </p:txBody>
          </p:sp>
        </mc:Choice>
        <mc:Fallback>
          <p:sp>
            <p:nvSpPr>
              <p:cNvPr id="3" name="Content Placeholder 2">
                <a:extLst>
                  <a:ext uri="{FF2B5EF4-FFF2-40B4-BE49-F238E27FC236}">
                    <a16:creationId xmlns:a16="http://schemas.microsoft.com/office/drawing/2014/main" id="{AAFBC603-AF3F-44BF-1A5F-A62A5A7BA261}"/>
                  </a:ext>
                </a:extLst>
              </p:cNvPr>
              <p:cNvSpPr>
                <a:spLocks noGrp="1" noRot="1" noChangeAspect="1" noMove="1" noResize="1" noEditPoints="1" noAdjustHandles="1" noChangeArrowheads="1" noChangeShapeType="1" noTextEdit="1"/>
              </p:cNvSpPr>
              <p:nvPr>
                <p:ph idx="1"/>
              </p:nvPr>
            </p:nvSpPr>
            <p:spPr>
              <a:blipFill>
                <a:blip r:embed="rId2"/>
                <a:stretch>
                  <a:fillRect l="-1085" t="-1902" r="-1705"/>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D0ABE657-E2AB-6B36-03F8-59C141C00B8D}"/>
              </a:ext>
            </a:extLst>
          </p:cNvPr>
          <p:cNvSpPr>
            <a:spLocks noGrp="1"/>
          </p:cNvSpPr>
          <p:nvPr>
            <p:ph type="sldNum" sz="quarter" idx="12"/>
          </p:nvPr>
        </p:nvSpPr>
        <p:spPr/>
        <p:txBody>
          <a:bodyPr/>
          <a:lstStyle/>
          <a:p>
            <a:fld id="{0BD1E4AD-7C3E-1942-9738-052155FA6AEF}" type="slidenum">
              <a:rPr lang="en-US" smtClean="0"/>
              <a:pPr/>
              <a:t>38</a:t>
            </a:fld>
            <a:endParaRPr lang="en-US" dirty="0"/>
          </a:p>
        </p:txBody>
      </p:sp>
    </p:spTree>
    <p:extLst>
      <p:ext uri="{BB962C8B-B14F-4D97-AF65-F5344CB8AC3E}">
        <p14:creationId xmlns:p14="http://schemas.microsoft.com/office/powerpoint/2010/main" val="3586366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6117-0DAB-D2F1-0382-3B497FDAD383}"/>
              </a:ext>
            </a:extLst>
          </p:cNvPr>
          <p:cNvSpPr>
            <a:spLocks noGrp="1"/>
          </p:cNvSpPr>
          <p:nvPr>
            <p:ph type="title"/>
          </p:nvPr>
        </p:nvSpPr>
        <p:spPr/>
        <p:txBody>
          <a:bodyPr>
            <a:normAutofit/>
          </a:bodyPr>
          <a:lstStyle/>
          <a:p>
            <a:r>
              <a:rPr lang="en-US" dirty="0"/>
              <a:t>Reliability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12AD58-B0B6-6448-FB1D-289900CAD1AD}"/>
                  </a:ext>
                </a:extLst>
              </p:cNvPr>
              <p:cNvSpPr>
                <a:spLocks noGrp="1"/>
              </p:cNvSpPr>
              <p:nvPr>
                <p:ph idx="1"/>
              </p:nvPr>
            </p:nvSpPr>
            <p:spPr/>
            <p:txBody>
              <a:bodyPr/>
              <a:lstStyle/>
              <a:p>
                <a:pPr marL="0" indent="0">
                  <a:buNone/>
                </a:pPr>
                <a:r>
                  <a:rPr lang="en-US" dirty="0"/>
                  <a:t>The ability of a test to produce a consistent result under consistent circumstances.</a:t>
                </a:r>
              </a:p>
              <a:p>
                <a:pPr lvl="1"/>
                <a:endParaRPr lang="en-US" dirty="0"/>
              </a:p>
              <a:p>
                <a:pPr marL="0" indent="0">
                  <a:buNone/>
                </a:pPr>
                <a:r>
                  <a:rPr lang="en-US" dirty="0"/>
                  <a:t>There are many estimation procedures for reliability, including split-half, test-retest, and inter-rater, but here we focus on how we estimate reliability within a single test, a.k.a. internal consistency.</a:t>
                </a:r>
              </a:p>
              <a:p>
                <a:pPr marL="0" indent="0">
                  <a:buNone/>
                </a:pPr>
                <a:endParaRPr lang="en-US" dirty="0"/>
              </a:p>
              <a:p>
                <a:pPr marL="0" indent="0">
                  <a:buNone/>
                </a:pPr>
                <a:r>
                  <a:rPr lang="en-US" dirty="0"/>
                  <a:t>The reliability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𝑟</m:t>
                        </m:r>
                      </m:sub>
                    </m:sSub>
                  </m:oMath>
                </a14:m>
                <a:r>
                  <a:rPr lang="en-US" dirty="0"/>
                  <a:t> discussed thus far requires that the true score variance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a14:m>
                <a:r>
                  <a:rPr lang="en-US" dirty="0"/>
                  <a:t>) is known, which is never the case in practice. </a:t>
                </a:r>
              </a:p>
              <a:p>
                <a:pPr lvl="1"/>
                <a:r>
                  <a:rPr lang="en-US" dirty="0"/>
                  <a:t>So we need to estimate it!</a:t>
                </a:r>
              </a:p>
            </p:txBody>
          </p:sp>
        </mc:Choice>
        <mc:Fallback>
          <p:sp>
            <p:nvSpPr>
              <p:cNvPr id="3" name="Content Placeholder 2">
                <a:extLst>
                  <a:ext uri="{FF2B5EF4-FFF2-40B4-BE49-F238E27FC236}">
                    <a16:creationId xmlns:a16="http://schemas.microsoft.com/office/drawing/2014/main" id="{6412AD58-B0B6-6448-FB1D-289900CAD1AD}"/>
                  </a:ext>
                </a:extLst>
              </p:cNvPr>
              <p:cNvSpPr>
                <a:spLocks noGrp="1" noRot="1" noChangeAspect="1" noMove="1" noResize="1" noEditPoints="1" noAdjustHandles="1" noChangeArrowheads="1" noChangeShapeType="1" noTextEdit="1"/>
              </p:cNvSpPr>
              <p:nvPr>
                <p:ph idx="1"/>
              </p:nvPr>
            </p:nvSpPr>
            <p:spPr>
              <a:blipFill>
                <a:blip r:embed="rId2"/>
                <a:stretch>
                  <a:fillRect l="-1085" t="-1902" r="-93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05FC887D-E745-6330-2F37-5839CF5F1BAF}"/>
              </a:ext>
            </a:extLst>
          </p:cNvPr>
          <p:cNvSpPr>
            <a:spLocks noGrp="1"/>
          </p:cNvSpPr>
          <p:nvPr>
            <p:ph type="sldNum" sz="quarter" idx="12"/>
          </p:nvPr>
        </p:nvSpPr>
        <p:spPr/>
        <p:txBody>
          <a:bodyPr/>
          <a:lstStyle/>
          <a:p>
            <a:fld id="{0BD1E4AD-7C3E-1942-9738-052155FA6AEF}" type="slidenum">
              <a:rPr lang="en-US" smtClean="0"/>
              <a:pPr/>
              <a:t>39</a:t>
            </a:fld>
            <a:endParaRPr lang="en-US" dirty="0"/>
          </a:p>
        </p:txBody>
      </p:sp>
    </p:spTree>
    <p:extLst>
      <p:ext uri="{BB962C8B-B14F-4D97-AF65-F5344CB8AC3E}">
        <p14:creationId xmlns:p14="http://schemas.microsoft.com/office/powerpoint/2010/main" val="2951596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0BFEA-1DC6-9BA7-D384-623698827D95}"/>
              </a:ext>
            </a:extLst>
          </p:cNvPr>
          <p:cNvSpPr>
            <a:spLocks noGrp="1"/>
          </p:cNvSpPr>
          <p:nvPr>
            <p:ph type="title"/>
          </p:nvPr>
        </p:nvSpPr>
        <p:spPr>
          <a:xfrm>
            <a:off x="3970366" y="609600"/>
            <a:ext cx="4267200" cy="1351472"/>
          </a:xfrm>
        </p:spPr>
        <p:txBody>
          <a:bodyPr>
            <a:normAutofit/>
          </a:bodyPr>
          <a:lstStyle/>
          <a:p>
            <a:pPr algn="ctr"/>
            <a:r>
              <a:rPr lang="en-US">
                <a:solidFill>
                  <a:schemeClr val="tx1">
                    <a:lumMod val="85000"/>
                    <a:lumOff val="15000"/>
                  </a:schemeClr>
                </a:solidFill>
              </a:rPr>
              <a:t>Lecturers</a:t>
            </a:r>
          </a:p>
        </p:txBody>
      </p:sp>
      <p:sp>
        <p:nvSpPr>
          <p:cNvPr id="3" name="Content Placeholder 2">
            <a:extLst>
              <a:ext uri="{FF2B5EF4-FFF2-40B4-BE49-F238E27FC236}">
                <a16:creationId xmlns:a16="http://schemas.microsoft.com/office/drawing/2014/main" id="{E082C6CA-4505-0D68-C464-7E28A5E02648}"/>
              </a:ext>
            </a:extLst>
          </p:cNvPr>
          <p:cNvSpPr>
            <a:spLocks noGrp="1"/>
          </p:cNvSpPr>
          <p:nvPr>
            <p:ph idx="1"/>
          </p:nvPr>
        </p:nvSpPr>
        <p:spPr>
          <a:xfrm>
            <a:off x="4198966" y="2147357"/>
            <a:ext cx="3810000" cy="4101042"/>
          </a:xfrm>
        </p:spPr>
        <p:txBody>
          <a:bodyPr>
            <a:normAutofit/>
          </a:bodyPr>
          <a:lstStyle/>
          <a:p>
            <a:pPr marL="457200" lvl="1" indent="0">
              <a:buNone/>
            </a:pPr>
            <a:endParaRPr lang="en-US" sz="1600" dirty="0">
              <a:solidFill>
                <a:schemeClr val="tx1">
                  <a:lumMod val="85000"/>
                  <a:lumOff val="15000"/>
                </a:schemeClr>
              </a:solidFill>
            </a:endParaRPr>
          </a:p>
          <a:p>
            <a:pPr marL="0" indent="0">
              <a:buNone/>
            </a:pPr>
            <a:r>
              <a:rPr lang="en-US" sz="1600" u="sng" dirty="0">
                <a:solidFill>
                  <a:schemeClr val="tx1">
                    <a:lumMod val="85000"/>
                    <a:lumOff val="15000"/>
                  </a:schemeClr>
                </a:solidFill>
              </a:rPr>
              <a:t>Weeks 4-6: Hannelies de Jonge</a:t>
            </a:r>
          </a:p>
          <a:p>
            <a:pPr marL="0" indent="0">
              <a:buNone/>
            </a:pPr>
            <a:r>
              <a:rPr lang="en-US" sz="1600" dirty="0">
                <a:solidFill>
                  <a:schemeClr val="tx1">
                    <a:lumMod val="85000"/>
                    <a:lumOff val="15000"/>
                  </a:schemeClr>
                </a:solidFill>
              </a:rPr>
              <a:t>Specialization: Structural Equation Modeling, Meta-analysis</a:t>
            </a:r>
          </a:p>
          <a:p>
            <a:pPr marL="0" indent="0">
              <a:buNone/>
            </a:pPr>
            <a:endParaRPr lang="en-US" sz="1600" u="sng" dirty="0">
              <a:solidFill>
                <a:schemeClr val="tx1">
                  <a:lumMod val="85000"/>
                  <a:lumOff val="15000"/>
                </a:schemeClr>
              </a:solidFill>
            </a:endParaRPr>
          </a:p>
          <a:p>
            <a:pPr marL="0" indent="0">
              <a:buNone/>
            </a:pPr>
            <a:r>
              <a:rPr lang="en-US" sz="1600" u="sng" dirty="0">
                <a:solidFill>
                  <a:schemeClr val="tx1">
                    <a:lumMod val="85000"/>
                    <a:lumOff val="15000"/>
                  </a:schemeClr>
                </a:solidFill>
              </a:rPr>
              <a:t>Week 1-3: Marjolein Fokkema</a:t>
            </a:r>
          </a:p>
          <a:p>
            <a:pPr marL="0" indent="0">
              <a:buNone/>
            </a:pPr>
            <a:r>
              <a:rPr lang="en-US" sz="1600" dirty="0">
                <a:solidFill>
                  <a:schemeClr val="tx1">
                    <a:lumMod val="85000"/>
                    <a:lumOff val="15000"/>
                  </a:schemeClr>
                </a:solidFill>
              </a:rPr>
              <a:t>Specialization: Statistical Learning &amp; Prediction, Psychometrics, Structural Equation Modeling, Multilevel Models</a:t>
            </a:r>
          </a:p>
          <a:p>
            <a:pPr lvl="1"/>
            <a:endParaRPr lang="en-US" sz="1600" dirty="0">
              <a:solidFill>
                <a:schemeClr val="tx1">
                  <a:lumMod val="85000"/>
                  <a:lumOff val="15000"/>
                </a:schemeClr>
              </a:solidFill>
            </a:endParaRPr>
          </a:p>
          <a:p>
            <a:pPr marL="0" indent="0">
              <a:buNone/>
            </a:pPr>
            <a:r>
              <a:rPr lang="en-US" sz="1600" u="sng" dirty="0">
                <a:solidFill>
                  <a:schemeClr val="tx1">
                    <a:lumMod val="85000"/>
                    <a:lumOff val="15000"/>
                  </a:schemeClr>
                </a:solidFill>
              </a:rPr>
              <a:t>Methodology and Statistics Department</a:t>
            </a:r>
          </a:p>
          <a:p>
            <a:pPr marL="0" indent="0">
              <a:buNone/>
            </a:pPr>
            <a:r>
              <a:rPr lang="en-US" sz="1600" dirty="0">
                <a:solidFill>
                  <a:schemeClr val="tx1">
                    <a:lumMod val="85000"/>
                    <a:lumOff val="15000"/>
                  </a:schemeClr>
                </a:solidFill>
              </a:rPr>
              <a:t>Institute of Psychology, Pieter de la Court Building, </a:t>
            </a:r>
            <a:r>
              <a:rPr lang="en-US" sz="1600" dirty="0" err="1">
                <a:solidFill>
                  <a:schemeClr val="tx1">
                    <a:lumMod val="85000"/>
                    <a:lumOff val="15000"/>
                  </a:schemeClr>
                </a:solidFill>
              </a:rPr>
              <a:t>Wassenaarseweg</a:t>
            </a:r>
            <a:r>
              <a:rPr lang="en-US" sz="1600" dirty="0">
                <a:solidFill>
                  <a:schemeClr val="tx1">
                    <a:lumMod val="85000"/>
                    <a:lumOff val="15000"/>
                  </a:schemeClr>
                </a:solidFill>
              </a:rPr>
              <a:t> 52.</a:t>
            </a:r>
          </a:p>
          <a:p>
            <a:pPr marL="457200" lvl="1" indent="0">
              <a:buNone/>
            </a:pPr>
            <a:endParaRPr lang="en-US" sz="1600" dirty="0">
              <a:solidFill>
                <a:schemeClr val="tx1">
                  <a:lumMod val="85000"/>
                  <a:lumOff val="15000"/>
                </a:schemeClr>
              </a:solidFill>
            </a:endParaRPr>
          </a:p>
        </p:txBody>
      </p:sp>
      <p:sp>
        <p:nvSpPr>
          <p:cNvPr id="6" name="Slide Number Placeholder 5">
            <a:extLst>
              <a:ext uri="{FF2B5EF4-FFF2-40B4-BE49-F238E27FC236}">
                <a16:creationId xmlns:a16="http://schemas.microsoft.com/office/drawing/2014/main" id="{2F00E87B-9257-C15B-758C-CAB44D5DB936}"/>
              </a:ext>
            </a:extLst>
          </p:cNvPr>
          <p:cNvSpPr>
            <a:spLocks noGrp="1"/>
          </p:cNvSpPr>
          <p:nvPr>
            <p:ph type="sldNum" sz="quarter" idx="12"/>
          </p:nvPr>
        </p:nvSpPr>
        <p:spPr>
          <a:xfrm>
            <a:off x="8610600" y="6356350"/>
            <a:ext cx="2743200" cy="365125"/>
          </a:xfrm>
        </p:spPr>
        <p:txBody>
          <a:bodyPr>
            <a:normAutofit/>
          </a:bodyPr>
          <a:lstStyle/>
          <a:p>
            <a:pPr>
              <a:spcAft>
                <a:spcPts val="600"/>
              </a:spcAft>
            </a:pPr>
            <a:fld id="{0BD1E4AD-7C3E-1942-9738-052155FA6AEF}" type="slidenum">
              <a:rPr lang="en-US" sz="1000">
                <a:solidFill>
                  <a:srgbClr val="FFFFFF"/>
                </a:solidFill>
              </a:rPr>
              <a:pPr>
                <a:spcAft>
                  <a:spcPts val="600"/>
                </a:spcAft>
              </a:pPr>
              <a:t>4</a:t>
            </a:fld>
            <a:endParaRPr lang="en-US" sz="1000">
              <a:solidFill>
                <a:srgbClr val="FFFFFF"/>
              </a:solidFill>
            </a:endParaRPr>
          </a:p>
        </p:txBody>
      </p:sp>
      <p:sp>
        <p:nvSpPr>
          <p:cNvPr id="4" name="Date Placeholder 3">
            <a:extLst>
              <a:ext uri="{FF2B5EF4-FFF2-40B4-BE49-F238E27FC236}">
                <a16:creationId xmlns:a16="http://schemas.microsoft.com/office/drawing/2014/main" id="{DF803544-DB34-3450-C804-D739BC72C49C}"/>
              </a:ext>
            </a:extLst>
          </p:cNvPr>
          <p:cNvSpPr>
            <a:spLocks noGrp="1"/>
          </p:cNvSpPr>
          <p:nvPr>
            <p:ph type="dt" sz="half" idx="4294967295"/>
          </p:nvPr>
        </p:nvSpPr>
        <p:spPr>
          <a:xfrm>
            <a:off x="0" y="6356350"/>
            <a:ext cx="2743200" cy="365125"/>
          </a:xfrm>
          <a:prstGeom prst="rect">
            <a:avLst/>
          </a:prstGeom>
        </p:spPr>
        <p:txBody>
          <a:bodyPr>
            <a:normAutofit/>
          </a:bodyPr>
          <a:lstStyle/>
          <a:p>
            <a:pPr>
              <a:spcAft>
                <a:spcPts val="600"/>
              </a:spcAft>
            </a:pPr>
            <a:fld id="{9E756332-974E-044C-8086-B9FF85E4896B}" type="datetime1">
              <a:rPr lang="en-US" sz="1000">
                <a:solidFill>
                  <a:srgbClr val="FFFFFF"/>
                </a:solidFill>
              </a:rPr>
              <a:pPr>
                <a:spcAft>
                  <a:spcPts val="600"/>
                </a:spcAft>
              </a:pPr>
              <a:t>9/2/2024</a:t>
            </a:fld>
            <a:endParaRPr lang="en-US" sz="1000">
              <a:solidFill>
                <a:srgbClr val="FFFFFF"/>
              </a:solidFill>
            </a:endParaRPr>
          </a:p>
        </p:txBody>
      </p:sp>
      <p:pic>
        <p:nvPicPr>
          <p:cNvPr id="7" name="Picture 2" descr="Hannelies de Jonge (@HanneliesDJonge) / X">
            <a:extLst>
              <a:ext uri="{FF2B5EF4-FFF2-40B4-BE49-F238E27FC236}">
                <a16:creationId xmlns:a16="http://schemas.microsoft.com/office/drawing/2014/main" id="{6273AFFC-53EA-B84C-818C-338FF26A5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68" r="42743"/>
          <a:stretch/>
        </p:blipFill>
        <p:spPr bwMode="auto">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9" name="Picture 4" descr="Marjolein Fokkema - Universiteit Leiden">
            <a:extLst>
              <a:ext uri="{FF2B5EF4-FFF2-40B4-BE49-F238E27FC236}">
                <a16:creationId xmlns:a16="http://schemas.microsoft.com/office/drawing/2014/main" id="{345B4A69-7EDF-D5B0-D675-A2AB6D28E55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336" r="21837"/>
          <a:stretch/>
        </p:blipFill>
        <p:spPr bwMode="auto">
          <a:xfrm>
            <a:off x="8580467" y="10"/>
            <a:ext cx="3611533"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3551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6117-0DAB-D2F1-0382-3B497FDAD383}"/>
              </a:ext>
            </a:extLst>
          </p:cNvPr>
          <p:cNvSpPr>
            <a:spLocks noGrp="1"/>
          </p:cNvSpPr>
          <p:nvPr>
            <p:ph type="title"/>
          </p:nvPr>
        </p:nvSpPr>
        <p:spPr/>
        <p:txBody>
          <a:bodyPr>
            <a:normAutofit/>
          </a:bodyPr>
          <a:lstStyle/>
          <a:p>
            <a:r>
              <a:rPr lang="en-US" dirty="0"/>
              <a:t>Cronbach’s Alpha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12AD58-B0B6-6448-FB1D-289900CAD1AD}"/>
                  </a:ext>
                </a:extLst>
              </p:cNvPr>
              <p:cNvSpPr>
                <a:spLocks noGrp="1"/>
              </p:cNvSpPr>
              <p:nvPr>
                <p:ph idx="1"/>
              </p:nvPr>
            </p:nvSpPr>
            <p:spPr/>
            <p:txBody>
              <a:bodyPr/>
              <a:lstStyle/>
              <a:p>
                <a:pPr marL="0" indent="0">
                  <a:buNone/>
                </a:pPr>
                <a:r>
                  <a:rPr lang="en-US" dirty="0"/>
                  <a:t>Historical approach to estimate the reliability of a test is known as Cronbach’s </a:t>
                </a:r>
                <a14:m>
                  <m:oMath xmlns:m="http://schemas.openxmlformats.org/officeDocument/2006/math">
                    <m:r>
                      <a:rPr lang="en-US" b="0" i="1" smtClean="0">
                        <a:latin typeface="Cambria Math" panose="02040503050406030204" pitchFamily="18" charset="0"/>
                      </a:rPr>
                      <m:t>𝛼</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𝑝</m:t>
                          </m:r>
                          <m:r>
                            <a:rPr lang="en-US" b="0" i="1" smtClean="0">
                              <a:latin typeface="Cambria Math" panose="02040503050406030204" pitchFamily="18" charset="0"/>
                            </a:rPr>
                            <m:t>−1</m:t>
                          </m:r>
                        </m:den>
                      </m:f>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𝑌</m:t>
                                  </m:r>
                                </m:sub>
                                <m:sup>
                                  <m:r>
                                    <a:rPr lang="en-US" b="0" i="1" smtClean="0">
                                      <a:latin typeface="Cambria Math" panose="02040503050406030204" pitchFamily="18" charset="0"/>
                                    </a:rPr>
                                    <m:t>2</m:t>
                                  </m:r>
                                </m:sup>
                              </m:sSubSup>
                            </m:den>
                          </m:f>
                        </m:e>
                      </m:d>
                    </m:oMath>
                  </m:oMathPara>
                </a14:m>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𝑝</m:t>
                    </m:r>
                  </m:oMath>
                </a14:m>
                <a:r>
                  <a:rPr lang="en-US" dirty="0"/>
                  <a:t> is the number of items in the test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nl-NL" b="0" i="1" smtClean="0">
                            <a:latin typeface="Cambria Math" panose="02040503050406030204" pitchFamily="18" charset="0"/>
                          </a:rPr>
                          <m:t>𝑌</m:t>
                        </m:r>
                      </m:sub>
                      <m:sup>
                        <m:r>
                          <a:rPr lang="en-US" b="0" i="1" smtClean="0">
                            <a:latin typeface="Cambria Math" panose="02040503050406030204" pitchFamily="18" charset="0"/>
                          </a:rPr>
                          <m:t>2</m:t>
                        </m:r>
                      </m:sup>
                    </m:sSubSup>
                  </m:oMath>
                </a14:m>
                <a:r>
                  <a:rPr lang="en-US" dirty="0"/>
                  <a:t> is the total variance of the items. </a:t>
                </a:r>
              </a:p>
              <a:p>
                <a:pPr marL="0" indent="0">
                  <a:buNone/>
                </a:pPr>
                <a:endParaRPr lang="en-US" dirty="0"/>
              </a:p>
              <a:p>
                <a:pPr marL="0" indent="0">
                  <a:buNone/>
                </a:pPr>
                <a:r>
                  <a:rPr lang="en-US" dirty="0"/>
                  <a:t>But we still need to know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a14:m>
                <a:r>
                  <a:rPr lang="en-US" dirty="0"/>
                  <a:t>…</a:t>
                </a:r>
              </a:p>
              <a:p>
                <a:pPr lvl="1"/>
                <a:r>
                  <a:rPr lang="en-US" dirty="0"/>
                  <a:t>Remember that in our model, </a:t>
                </a:r>
                <a14:m>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2</m:t>
                        </m:r>
                      </m:sub>
                    </m:sSub>
                  </m:oMath>
                </a14:m>
                <a:r>
                  <a:rPr lang="en-US" dirty="0"/>
                  <a:t> are only related through </a:t>
                </a:r>
                <a14:m>
                  <m:oMath xmlns:m="http://schemas.openxmlformats.org/officeDocument/2006/math">
                    <m:r>
                      <a:rPr lang="en-US" b="0" i="1" smtClean="0">
                        <a:latin typeface="Cambria Math" panose="02040503050406030204" pitchFamily="18" charset="0"/>
                      </a:rPr>
                      <m:t>𝑇</m:t>
                    </m:r>
                  </m:oMath>
                </a14:m>
                <a:endParaRPr lang="en-US" dirty="0"/>
              </a:p>
              <a:p>
                <a:pPr lvl="1"/>
                <a:r>
                  <a:rPr lang="en-US" dirty="0"/>
                  <a:t>So twice the sum of the covariances of all the pairs of </a:t>
                </a:r>
                <a14:m>
                  <m:oMath xmlns:m="http://schemas.openxmlformats.org/officeDocument/2006/math">
                    <m:r>
                      <a:rPr lang="nl-NL" b="0" i="1" smtClean="0">
                        <a:latin typeface="Cambria Math" panose="02040503050406030204" pitchFamily="18" charset="0"/>
                      </a:rPr>
                      <m:t>𝑌</m:t>
                    </m:r>
                  </m:oMath>
                </a14:m>
                <a:r>
                  <a:rPr lang="en-US" dirty="0"/>
                  <a:t>’s is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a14:m>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412AD58-B0B6-6448-FB1D-289900CAD1AD}"/>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05FC887D-E745-6330-2F37-5839CF5F1BAF}"/>
              </a:ext>
            </a:extLst>
          </p:cNvPr>
          <p:cNvSpPr>
            <a:spLocks noGrp="1"/>
          </p:cNvSpPr>
          <p:nvPr>
            <p:ph type="sldNum" sz="quarter" idx="12"/>
          </p:nvPr>
        </p:nvSpPr>
        <p:spPr/>
        <p:txBody>
          <a:bodyPr/>
          <a:lstStyle/>
          <a:p>
            <a:fld id="{0BD1E4AD-7C3E-1942-9738-052155FA6AEF}" type="slidenum">
              <a:rPr lang="en-US" smtClean="0"/>
              <a:pPr/>
              <a:t>40</a:t>
            </a:fld>
            <a:endParaRPr lang="en-US" dirty="0"/>
          </a:p>
        </p:txBody>
      </p:sp>
    </p:spTree>
    <p:extLst>
      <p:ext uri="{BB962C8B-B14F-4D97-AF65-F5344CB8AC3E}">
        <p14:creationId xmlns:p14="http://schemas.microsoft.com/office/powerpoint/2010/main" val="415862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46117-0DAB-D2F1-0382-3B497FDAD383}"/>
              </a:ext>
            </a:extLst>
          </p:cNvPr>
          <p:cNvSpPr>
            <a:spLocks noGrp="1"/>
          </p:cNvSpPr>
          <p:nvPr>
            <p:ph type="title"/>
          </p:nvPr>
        </p:nvSpPr>
        <p:spPr/>
        <p:txBody>
          <a:bodyPr>
            <a:normAutofit/>
          </a:bodyPr>
          <a:lstStyle/>
          <a:p>
            <a:r>
              <a:rPr lang="en-US" dirty="0"/>
              <a:t>Cronbach’s Alpha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412AD58-B0B6-6448-FB1D-289900CAD1AD}"/>
                  </a:ext>
                </a:extLst>
              </p:cNvPr>
              <p:cNvSpPr>
                <a:spLocks noGrp="1"/>
              </p:cNvSpPr>
              <p:nvPr>
                <p:ph idx="1"/>
              </p:nvPr>
            </p:nvSpPr>
            <p:spPr/>
            <p:txBody>
              <a:bodyPr/>
              <a:lstStyle/>
              <a:p>
                <a:pPr marL="0" indent="0">
                  <a:lnSpc>
                    <a:spcPct val="150000"/>
                  </a:lnSpc>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𝑠𝑢𝑚</m:t>
                              </m:r>
                            </m:sub>
                          </m:sSub>
                        </m:e>
                      </m:d>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𝑃</m:t>
                              </m:r>
                            </m:sub>
                          </m:sSub>
                        </m:e>
                      </m:d>
                    </m:oMath>
                    <m:oMath xmlns:m="http://schemas.openxmlformats.org/officeDocument/2006/math">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𝑝</m:t>
                          </m:r>
                          <m:r>
                            <a:rPr lang="en-US" b="0" i="1" smtClean="0">
                              <a:latin typeface="Cambria Math" panose="02040503050406030204" pitchFamily="18" charset="0"/>
                            </a:rPr>
                            <m:t>=1</m:t>
                          </m:r>
                        </m:sub>
                        <m:sup>
                          <m:r>
                            <a:rPr lang="en-US" b="0" i="1" smtClean="0">
                              <a:latin typeface="Cambria Math" panose="02040503050406030204" pitchFamily="18" charset="0"/>
                            </a:rPr>
                            <m:t>𝑃</m:t>
                          </m:r>
                        </m:sup>
                        <m:e>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𝑞</m:t>
                              </m:r>
                              <m:r>
                                <a:rPr lang="en-US" b="0" i="1" smtClean="0">
                                  <a:latin typeface="Cambria Math" panose="02040503050406030204" pitchFamily="18" charset="0"/>
                                </a:rPr>
                                <m:t>=1</m:t>
                              </m:r>
                            </m:sub>
                            <m:sup>
                              <m:r>
                                <a:rPr lang="en-US" b="0" i="1" smtClean="0">
                                  <a:latin typeface="Cambria Math" panose="02040503050406030204" pitchFamily="18" charset="0"/>
                                </a:rPr>
                                <m:t>𝑃</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𝑝𝑞</m:t>
                                  </m:r>
                                </m:sub>
                              </m:sSub>
                            </m:e>
                          </m:nary>
                        </m:e>
                      </m:nary>
                      <m:r>
                        <a:rPr lang="en-US" b="0" i="1" smtClean="0">
                          <a:latin typeface="Cambria Math" panose="02040503050406030204" pitchFamily="18" charset="0"/>
                        </a:rPr>
                        <m:t>=</m:t>
                      </m:r>
                      <m:groupChr>
                        <m:groupChrPr>
                          <m:chr m:val="⏟"/>
                          <m:ctrlPr>
                            <a:rPr lang="en-US" b="0" i="1" smtClean="0">
                              <a:latin typeface="Cambria Math" panose="02040503050406030204" pitchFamily="18" charset="0"/>
                            </a:rPr>
                          </m:ctrlPr>
                        </m:groupChr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𝑃</m:t>
                              </m:r>
                            </m:sup>
                            <m:e>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𝑝</m:t>
                                  </m:r>
                                </m:sub>
                                <m:sup>
                                  <m:r>
                                    <a:rPr lang="en-US" i="1">
                                      <a:latin typeface="Cambria Math" panose="02040503050406030204" pitchFamily="18" charset="0"/>
                                    </a:rPr>
                                    <m:t>2</m:t>
                                  </m:r>
                                </m:sup>
                              </m:sSubSup>
                            </m:e>
                          </m:nary>
                        </m:e>
                      </m:groupChr>
                      <m:r>
                        <a:rPr lang="en-US" b="0" i="1" smtClean="0">
                          <a:latin typeface="Cambria Math" panose="02040503050406030204" pitchFamily="18" charset="0"/>
                        </a:rPr>
                        <m:t>+</m:t>
                      </m:r>
                      <m:groupChr>
                        <m:groupChrPr>
                          <m:chr m:val="⏟"/>
                          <m:ctrlPr>
                            <a:rPr lang="en-US" i="1">
                              <a:latin typeface="Cambria Math" panose="02040503050406030204" pitchFamily="18" charset="0"/>
                            </a:rPr>
                          </m:ctrlPr>
                        </m:groupChrPr>
                        <m:e>
                          <m:nary>
                            <m:naryPr>
                              <m:chr m:val="∑"/>
                              <m:limLoc m:val="subSup"/>
                              <m:ctrlPr>
                                <a:rPr lang="en-US" i="1">
                                  <a:latin typeface="Cambria Math" panose="02040503050406030204" pitchFamily="18" charset="0"/>
                                </a:rPr>
                              </m:ctrlPr>
                            </m:naryPr>
                            <m:sub>
                              <m:r>
                                <m:rPr>
                                  <m:brk m:alnAt="25"/>
                                </m:rPr>
                                <a:rPr lang="en-US" i="1">
                                  <a:latin typeface="Cambria Math" panose="02040503050406030204" pitchFamily="18" charset="0"/>
                                </a:rPr>
                                <m:t>𝑝</m:t>
                              </m:r>
                              <m:r>
                                <a:rPr lang="en-US" i="1">
                                  <a:latin typeface="Cambria Math" panose="02040503050406030204" pitchFamily="18" charset="0"/>
                                </a:rPr>
                                <m:t>=1</m:t>
                              </m:r>
                            </m:sub>
                            <m:sup>
                              <m:r>
                                <a:rPr lang="en-US" i="1">
                                  <a:latin typeface="Cambria Math" panose="02040503050406030204" pitchFamily="18" charset="0"/>
                                </a:rPr>
                                <m:t>𝑃</m:t>
                              </m:r>
                            </m:sup>
                            <m:e>
                              <m:nary>
                                <m:naryPr>
                                  <m:chr m:val="∑"/>
                                  <m:limLoc m:val="subSup"/>
                                  <m:ctrlPr>
                                    <a:rPr lang="en-US" i="1">
                                      <a:latin typeface="Cambria Math" panose="02040503050406030204" pitchFamily="18" charset="0"/>
                                    </a:rPr>
                                  </m:ctrlPr>
                                </m:naryPr>
                                <m:sub>
                                  <m:eqArr>
                                    <m:eqArrPr>
                                      <m:ctrlPr>
                                        <a:rPr lang="en-US" i="1">
                                          <a:latin typeface="Cambria Math" panose="02040503050406030204" pitchFamily="18" charset="0"/>
                                        </a:rPr>
                                      </m:ctrlPr>
                                    </m:eqArrPr>
                                    <m:e>
                                      <m:r>
                                        <m:rPr>
                                          <m:brk m:alnAt="25"/>
                                        </m:rPr>
                                        <a:rPr lang="en-US" i="1">
                                          <a:latin typeface="Cambria Math" panose="02040503050406030204" pitchFamily="18" charset="0"/>
                                        </a:rPr>
                                        <m:t>𝑞</m:t>
                                      </m:r>
                                      <m:r>
                                        <a:rPr lang="en-US" i="1">
                                          <a:latin typeface="Cambria Math" panose="02040503050406030204" pitchFamily="18" charset="0"/>
                                        </a:rPr>
                                        <m:t>=1</m:t>
                                      </m:r>
                                    </m:e>
                                    <m:e>
                                      <m:r>
                                        <m:rPr>
                                          <m:brk m:alnAt="25"/>
                                        </m:rPr>
                                        <a:rPr lang="en-US" i="1">
                                          <a:latin typeface="Cambria Math" panose="02040503050406030204" pitchFamily="18" charset="0"/>
                                        </a:rPr>
                                        <m:t>𝑞</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𝑝</m:t>
                                      </m:r>
                                    </m:e>
                                  </m:eqArr>
                                </m:sub>
                                <m:sup>
                                  <m:r>
                                    <a:rPr lang="en-US" i="1">
                                      <a:latin typeface="Cambria Math" panose="02040503050406030204" pitchFamily="18" charset="0"/>
                                    </a:rPr>
                                    <m:t>𝑃</m:t>
                                  </m:r>
                                </m:sup>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𝑝𝑞</m:t>
                                      </m:r>
                                    </m:sub>
                                  </m:sSub>
                                </m:e>
                              </m:nary>
                            </m:e>
                          </m:nary>
                        </m:e>
                      </m:groupChr>
                    </m:oMath>
                  </m:oMathPara>
                </a14:m>
                <a:br>
                  <a:rPr lang="en-US" dirty="0"/>
                </a:br>
                <a:endParaRPr lang="en-US" dirty="0"/>
              </a:p>
              <a:p>
                <a:pPr marL="0" indent="0">
                  <a:lnSpc>
                    <a:spcPct val="150000"/>
                  </a:lnSpc>
                  <a:buNone/>
                </a:pPr>
                <a:endParaRPr lang="en-US" dirty="0"/>
              </a:p>
              <a:p>
                <a:pPr marL="0" indent="0">
                  <a:lnSpc>
                    <a:spcPct val="150000"/>
                  </a:lnSpc>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𝑝</m:t>
                          </m:r>
                          <m:r>
                            <a:rPr lang="en-US" i="1">
                              <a:latin typeface="Cambria Math" panose="02040503050406030204" pitchFamily="18" charset="0"/>
                            </a:rPr>
                            <m:t>−1</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en-US" i="1">
                                      <a:latin typeface="Cambria Math" panose="02040503050406030204" pitchFamily="18" charset="0"/>
                                    </a:rPr>
                                    <m:t>𝑇</m:t>
                                  </m:r>
                                </m:sub>
                                <m:sup>
                                  <m:r>
                                    <a:rPr lang="en-US" i="1">
                                      <a:latin typeface="Cambria Math" panose="02040503050406030204" pitchFamily="18" charset="0"/>
                                    </a:rPr>
                                    <m:t>2</m:t>
                                  </m:r>
                                </m:sup>
                              </m:sSubSup>
                            </m:num>
                            <m:den>
                              <m:sSubSup>
                                <m:sSubSupPr>
                                  <m:ctrlPr>
                                    <a:rPr lang="en-US" i="1">
                                      <a:latin typeface="Cambria Math" panose="02040503050406030204" pitchFamily="18" charset="0"/>
                                    </a:rPr>
                                  </m:ctrlPr>
                                </m:sSubSupPr>
                                <m:e>
                                  <m:r>
                                    <a:rPr lang="en-US" i="1">
                                      <a:latin typeface="Cambria Math" panose="02040503050406030204" pitchFamily="18" charset="0"/>
                                    </a:rPr>
                                    <m:t>𝜎</m:t>
                                  </m:r>
                                </m:e>
                                <m:sub>
                                  <m:r>
                                    <a:rPr lang="nl-NL" b="0" i="1" smtClean="0">
                                      <a:latin typeface="Cambria Math" panose="02040503050406030204" pitchFamily="18" charset="0"/>
                                    </a:rPr>
                                    <m:t>𝑌</m:t>
                                  </m:r>
                                </m:sub>
                                <m:sup>
                                  <m:r>
                                    <a:rPr lang="en-US" i="1">
                                      <a:latin typeface="Cambria Math" panose="02040503050406030204" pitchFamily="18" charset="0"/>
                                    </a:rPr>
                                    <m:t>2</m:t>
                                  </m:r>
                                </m:sup>
                              </m:sSubSup>
                            </m:den>
                          </m:f>
                        </m:e>
                      </m:d>
                      <m:r>
                        <a:rPr lang="en-US" b="0" i="1" smtClean="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𝑝</m:t>
                          </m:r>
                        </m:num>
                        <m:den>
                          <m:r>
                            <a:rPr lang="en-US" i="1">
                              <a:latin typeface="Cambria Math" panose="02040503050406030204" pitchFamily="18" charset="0"/>
                            </a:rPr>
                            <m:t>𝑝</m:t>
                          </m:r>
                          <m:r>
                            <a:rPr lang="en-US" i="1">
                              <a:latin typeface="Cambria Math" panose="02040503050406030204" pitchFamily="18" charset="0"/>
                            </a:rPr>
                            <m:t>−1</m:t>
                          </m:r>
                        </m:den>
                      </m:f>
                      <m:d>
                        <m:dPr>
                          <m:ctrlPr>
                            <a:rPr lang="en-US" i="1">
                              <a:latin typeface="Cambria Math" panose="02040503050406030204" pitchFamily="18" charset="0"/>
                            </a:rPr>
                          </m:ctrlPr>
                        </m:dPr>
                        <m:e>
                          <m:r>
                            <a:rPr lang="en-US" i="1">
                              <a:latin typeface="Cambria Math" panose="02040503050406030204" pitchFamily="18" charset="0"/>
                            </a:rPr>
                            <m:t>1−</m:t>
                          </m:r>
                          <m:f>
                            <m:fPr>
                              <m:ctrlPr>
                                <a:rPr lang="en-US" i="1">
                                  <a:latin typeface="Cambria Math" panose="02040503050406030204" pitchFamily="18" charset="0"/>
                                </a:rPr>
                              </m:ctrlPr>
                            </m:fPr>
                            <m:num>
                              <m:r>
                                <a:rPr lang="en-US" b="0" i="1" smtClean="0">
                                  <a:latin typeface="Cambria Math" panose="02040503050406030204" pitchFamily="18" charset="0"/>
                                </a:rPr>
                                <m:t>𝑐𝑜𝑣𝑎𝑟𝑖𝑎𝑛𝑐𝑒</m:t>
                              </m:r>
                              <m:r>
                                <a:rPr lang="nl-NL" b="0" i="1" smtClean="0">
                                  <a:latin typeface="Cambria Math" panose="02040503050406030204" pitchFamily="18" charset="0"/>
                                </a:rPr>
                                <m:t>𝑠</m:t>
                              </m:r>
                            </m:num>
                            <m:den>
                              <m:r>
                                <a:rPr lang="en-US" b="0" i="1" smtClean="0">
                                  <a:latin typeface="Cambria Math" panose="02040503050406030204" pitchFamily="18" charset="0"/>
                                </a:rPr>
                                <m:t>𝑣𝑎𝑟𝑖𝑎𝑛𝑐𝑒</m:t>
                              </m:r>
                              <m:r>
                                <a:rPr lang="nl-NL"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𝑐𝑜𝑣𝑎𝑟𝑖𝑎𝑛𝑐𝑒𝑠</m:t>
                              </m:r>
                            </m:den>
                          </m:f>
                        </m:e>
                      </m:d>
                    </m:oMath>
                  </m:oMathPara>
                </a14:m>
                <a:endParaRPr lang="en-US" dirty="0"/>
              </a:p>
              <a:p>
                <a:pPr marL="0" indent="0">
                  <a:lnSpc>
                    <a:spcPct val="150000"/>
                  </a:lnSpc>
                  <a:buNone/>
                </a:pPr>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6412AD58-B0B6-6448-FB1D-289900CAD1AD}"/>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05FC887D-E745-6330-2F37-5839CF5F1BAF}"/>
              </a:ext>
            </a:extLst>
          </p:cNvPr>
          <p:cNvSpPr>
            <a:spLocks noGrp="1"/>
          </p:cNvSpPr>
          <p:nvPr>
            <p:ph type="sldNum" sz="quarter" idx="12"/>
          </p:nvPr>
        </p:nvSpPr>
        <p:spPr/>
        <p:txBody>
          <a:bodyPr/>
          <a:lstStyle/>
          <a:p>
            <a:fld id="{0BD1E4AD-7C3E-1942-9738-052155FA6AEF}" type="slidenum">
              <a:rPr lang="en-US" smtClean="0"/>
              <a:pPr/>
              <a:t>41</a:t>
            </a:fld>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E2E86BF-670F-F791-E47A-93A50E521DE8}"/>
                  </a:ext>
                </a:extLst>
              </p:cNvPr>
              <p:cNvSpPr txBox="1"/>
              <p:nvPr/>
            </p:nvSpPr>
            <p:spPr>
              <a:xfrm>
                <a:off x="5486400" y="3478032"/>
                <a:ext cx="17883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𝑖𝑡𝑒𝑚</m:t>
                      </m:r>
                      <m:r>
                        <a:rPr lang="en-US" b="0" i="1" smtClean="0">
                          <a:latin typeface="Cambria Math" panose="02040503050406030204" pitchFamily="18" charset="0"/>
                        </a:rPr>
                        <m:t> </m:t>
                      </m:r>
                      <m:r>
                        <a:rPr lang="en-US" b="0" i="1" smtClean="0">
                          <a:latin typeface="Cambria Math" panose="02040503050406030204" pitchFamily="18" charset="0"/>
                        </a:rPr>
                        <m:t>𝑣𝑎𝑟𝑖𝑎𝑛𝑐𝑒𝑠</m:t>
                      </m:r>
                    </m:oMath>
                  </m:oMathPara>
                </a14:m>
                <a:endParaRPr lang="en-US" dirty="0"/>
              </a:p>
            </p:txBody>
          </p:sp>
        </mc:Choice>
        <mc:Fallback>
          <p:sp>
            <p:nvSpPr>
              <p:cNvPr id="8" name="TextBox 7">
                <a:extLst>
                  <a:ext uri="{FF2B5EF4-FFF2-40B4-BE49-F238E27FC236}">
                    <a16:creationId xmlns:a16="http://schemas.microsoft.com/office/drawing/2014/main" id="{EE2E86BF-670F-F791-E47A-93A50E521DE8}"/>
                  </a:ext>
                </a:extLst>
              </p:cNvPr>
              <p:cNvSpPr txBox="1">
                <a:spLocks noRot="1" noChangeAspect="1" noMove="1" noResize="1" noEditPoints="1" noAdjustHandles="1" noChangeArrowheads="1" noChangeShapeType="1" noTextEdit="1"/>
              </p:cNvSpPr>
              <p:nvPr/>
            </p:nvSpPr>
            <p:spPr>
              <a:xfrm>
                <a:off x="5486400" y="3478032"/>
                <a:ext cx="1788375" cy="369332"/>
              </a:xfrm>
              <a:prstGeom prst="rect">
                <a:avLst/>
              </a:prstGeom>
              <a:blipFill>
                <a:blip r:embed="rId4"/>
                <a:stretch>
                  <a:fillRect/>
                </a:stretch>
              </a:blipFill>
            </p:spPr>
            <p:txBody>
              <a:bodyPr/>
              <a:lstStyle/>
              <a:p>
                <a:r>
                  <a:rPr lang="nl-NL">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3B90EB9-42C8-63EB-AF53-24D66A83C424}"/>
                  </a:ext>
                </a:extLst>
              </p:cNvPr>
              <p:cNvSpPr txBox="1"/>
              <p:nvPr/>
            </p:nvSpPr>
            <p:spPr>
              <a:xfrm>
                <a:off x="7406125" y="3660775"/>
                <a:ext cx="2574487" cy="3731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𝑖𝑡𝑒𝑚</m:t>
                      </m:r>
                      <m:r>
                        <a:rPr lang="en-US" b="0" i="1" smtClean="0">
                          <a:latin typeface="Cambria Math" panose="02040503050406030204" pitchFamily="18" charset="0"/>
                        </a:rPr>
                        <m:t> </m:t>
                      </m:r>
                      <m:r>
                        <a:rPr lang="en-US" b="0" i="1" smtClean="0">
                          <a:latin typeface="Cambria Math" panose="02040503050406030204" pitchFamily="18" charset="0"/>
                        </a:rPr>
                        <m:t>𝑐𝑜𝑣𝑎𝑟𝑖𝑎𝑛𝑐𝑒𝑠</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m:oMathPara>
                </a14:m>
                <a:endParaRPr lang="en-US" dirty="0"/>
              </a:p>
            </p:txBody>
          </p:sp>
        </mc:Choice>
        <mc:Fallback>
          <p:sp>
            <p:nvSpPr>
              <p:cNvPr id="9" name="TextBox 8">
                <a:extLst>
                  <a:ext uri="{FF2B5EF4-FFF2-40B4-BE49-F238E27FC236}">
                    <a16:creationId xmlns:a16="http://schemas.microsoft.com/office/drawing/2014/main" id="{23B90EB9-42C8-63EB-AF53-24D66A83C424}"/>
                  </a:ext>
                </a:extLst>
              </p:cNvPr>
              <p:cNvSpPr txBox="1">
                <a:spLocks noRot="1" noChangeAspect="1" noMove="1" noResize="1" noEditPoints="1" noAdjustHandles="1" noChangeArrowheads="1" noChangeShapeType="1" noTextEdit="1"/>
              </p:cNvSpPr>
              <p:nvPr/>
            </p:nvSpPr>
            <p:spPr>
              <a:xfrm>
                <a:off x="7406125" y="3660775"/>
                <a:ext cx="2574487" cy="373179"/>
              </a:xfrm>
              <a:prstGeom prst="rect">
                <a:avLst/>
              </a:prstGeom>
              <a:blipFill>
                <a:blip r:embed="rId5"/>
                <a:stretch>
                  <a:fillRect b="-1639"/>
                </a:stretch>
              </a:blipFill>
            </p:spPr>
            <p:txBody>
              <a:bodyPr/>
              <a:lstStyle/>
              <a:p>
                <a:r>
                  <a:rPr lang="nl-NL">
                    <a:noFill/>
                  </a:rPr>
                  <a:t> </a:t>
                </a:r>
              </a:p>
            </p:txBody>
          </p:sp>
        </mc:Fallback>
      </mc:AlternateContent>
    </p:spTree>
    <p:extLst>
      <p:ext uri="{BB962C8B-B14F-4D97-AF65-F5344CB8AC3E}">
        <p14:creationId xmlns:p14="http://schemas.microsoft.com/office/powerpoint/2010/main" val="230270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AA93E-181B-2C04-179E-1EB7B7549D79}"/>
              </a:ext>
            </a:extLst>
          </p:cNvPr>
          <p:cNvSpPr>
            <a:spLocks noGrp="1"/>
          </p:cNvSpPr>
          <p:nvPr>
            <p:ph type="title"/>
          </p:nvPr>
        </p:nvSpPr>
        <p:spPr/>
        <p:txBody>
          <a:bodyPr>
            <a:normAutofit/>
          </a:bodyPr>
          <a:lstStyle/>
          <a:p>
            <a:r>
              <a:rPr lang="en-US" dirty="0"/>
              <a:t>Item-level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18CC733-0317-47E7-8252-C3F358A65771}"/>
                  </a:ext>
                </a:extLst>
              </p:cNvPr>
              <p:cNvSpPr>
                <a:spLocks noGrp="1"/>
              </p:cNvSpPr>
              <p:nvPr>
                <p:ph idx="1"/>
              </p:nvPr>
            </p:nvSpPr>
            <p:spPr/>
            <p:txBody>
              <a:bodyPr/>
              <a:lstStyle/>
              <a:p>
                <a:pPr marL="0" indent="0">
                  <a:buNone/>
                </a:pPr>
                <a:r>
                  <a:rPr lang="en-US" dirty="0"/>
                  <a:t>While </a:t>
                </a:r>
                <a14:m>
                  <m:oMath xmlns:m="http://schemas.openxmlformats.org/officeDocument/2006/math">
                    <m:r>
                      <a:rPr lang="en-US" b="0" i="1" smtClean="0">
                        <a:latin typeface="Cambria Math" panose="02040503050406030204" pitchFamily="18" charset="0"/>
                      </a:rPr>
                      <m:t>𝛼</m:t>
                    </m:r>
                  </m:oMath>
                </a14:m>
                <a:r>
                  <a:rPr lang="en-US" dirty="0"/>
                  <a:t> is computed for the full test score, we might want an item-level metric for deciding whether an item is worth including in the test.</a:t>
                </a:r>
              </a:p>
              <a:p>
                <a:pPr marL="0" indent="0">
                  <a:buNone/>
                </a:pPr>
                <a:endParaRPr lang="en-US" dirty="0"/>
              </a:p>
              <a:p>
                <a:pPr marL="0" indent="0">
                  <a:buNone/>
                </a:pPr>
                <a:r>
                  <a:rPr lang="en-US" dirty="0"/>
                  <a:t>Item-test correlation (inflated because test includes target item)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nl-NL" b="0" i="1" smtClean="0">
                              <a:latin typeface="Cambria Math" panose="02040503050406030204" pitchFamily="18" charset="0"/>
                            </a:rPr>
                            <m:t>𝑌</m:t>
                          </m:r>
                        </m:sub>
                      </m:sSub>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r>
                            <m:rPr>
                              <m:brk m:alnAt="25"/>
                            </m:rPr>
                            <a:rPr lang="en-US" b="0" i="1" smtClean="0">
                              <a:latin typeface="Cambria Math" panose="02040503050406030204" pitchFamily="18" charset="0"/>
                            </a:rPr>
                            <m:t>𝑞</m:t>
                          </m:r>
                          <m:r>
                            <a:rPr lang="en-US" b="0" i="1" smtClean="0">
                              <a:latin typeface="Cambria Math" panose="02040503050406030204" pitchFamily="18" charset="0"/>
                            </a:rPr>
                            <m:t>=1</m:t>
                          </m: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𝑝𝑞</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𝑞</m:t>
                                  </m:r>
                                </m:sub>
                              </m:sSub>
                            </m:den>
                          </m:f>
                        </m:e>
                      </m:nary>
                      <m:r>
                        <a:rPr lang="en-US" b="0" i="1" smtClean="0">
                          <a:latin typeface="Cambria Math" panose="02040503050406030204" pitchFamily="18" charset="0"/>
                        </a:rPr>
                        <m:t> </m:t>
                      </m:r>
                    </m:oMath>
                  </m:oMathPara>
                </a14:m>
                <a:endParaRPr lang="en-US" dirty="0"/>
              </a:p>
              <a:p>
                <a:pPr marL="0" indent="0">
                  <a:buNone/>
                </a:pPr>
                <a:endParaRPr lang="en-US" dirty="0"/>
              </a:p>
              <a:p>
                <a:pPr marL="0" indent="0">
                  <a:buNone/>
                </a:pPr>
                <a:r>
                  <a:rPr lang="en-US" dirty="0"/>
                  <a:t>Item-rest correlation (excludes target item)</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r>
                            <a:rPr lang="en-US" b="0" i="1" smtClean="0">
                              <a:latin typeface="Cambria Math" panose="02040503050406030204" pitchFamily="18" charset="0"/>
                            </a:rPr>
                            <m:t>,</m:t>
                          </m:r>
                          <m:r>
                            <a:rPr lang="nl-NL" b="0" i="1" smtClean="0">
                              <a:latin typeface="Cambria Math" panose="02040503050406030204" pitchFamily="18" charset="0"/>
                            </a:rPr>
                            <m:t>𝑌</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r>
                            <a:rPr lang="en-US" b="0" i="1" smtClean="0">
                              <a:latin typeface="Cambria Math" panose="02040503050406030204" pitchFamily="18" charset="0"/>
                            </a:rPr>
                            <m:t> </m:t>
                          </m:r>
                        </m:sub>
                      </m:sSub>
                      <m:r>
                        <a:rPr lang="en-US" b="0" i="1" smtClean="0">
                          <a:latin typeface="Cambria Math" panose="02040503050406030204" pitchFamily="18" charset="0"/>
                        </a:rPr>
                        <m:t>=</m:t>
                      </m:r>
                      <m:nary>
                        <m:naryPr>
                          <m:chr m:val="∑"/>
                          <m:limLoc m:val="subSup"/>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m:rPr>
                                  <m:brk m:alnAt="25"/>
                                </m:rPr>
                                <a:rPr lang="en-US" b="0" i="1" smtClean="0">
                                  <a:latin typeface="Cambria Math" panose="02040503050406030204" pitchFamily="18" charset="0"/>
                                </a:rPr>
                                <m:t>𝑞</m:t>
                              </m:r>
                              <m:r>
                                <a:rPr lang="en-US" b="0" i="1" smtClean="0">
                                  <a:latin typeface="Cambria Math" panose="02040503050406030204" pitchFamily="18" charset="0"/>
                                </a:rPr>
                                <m:t>=1</m:t>
                              </m:r>
                            </m:e>
                            <m:e>
                              <m:r>
                                <a:rPr lang="en-US" b="0" i="1" smtClean="0">
                                  <a:latin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e>
                          </m:eqArr>
                        </m:sub>
                        <m:sup>
                          <m:r>
                            <a:rPr lang="en-US" b="0" i="1" smtClean="0">
                              <a:latin typeface="Cambria Math" panose="02040503050406030204" pitchFamily="18" charset="0"/>
                            </a:rPr>
                            <m:t>𝑃</m:t>
                          </m:r>
                        </m:sup>
                        <m:e>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𝑝𝑞</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𝑝</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𝑞</m:t>
                                  </m:r>
                                </m:sub>
                              </m:sSub>
                            </m:den>
                          </m:f>
                        </m:e>
                      </m:nary>
                      <m:r>
                        <a:rPr lang="en-US" b="0" i="1" smtClean="0">
                          <a:latin typeface="Cambria Math" panose="02040503050406030204" pitchFamily="18" charset="0"/>
                        </a:rPr>
                        <m:t> </m:t>
                      </m:r>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818CC733-0317-47E7-8252-C3F358A65771}"/>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D4BE3D2D-7438-5DA8-879C-EA4C5A586F10}"/>
              </a:ext>
            </a:extLst>
          </p:cNvPr>
          <p:cNvSpPr>
            <a:spLocks noGrp="1"/>
          </p:cNvSpPr>
          <p:nvPr>
            <p:ph type="sldNum" sz="quarter" idx="12"/>
          </p:nvPr>
        </p:nvSpPr>
        <p:spPr/>
        <p:txBody>
          <a:bodyPr/>
          <a:lstStyle/>
          <a:p>
            <a:fld id="{0BD1E4AD-7C3E-1942-9738-052155FA6AEF}" type="slidenum">
              <a:rPr lang="en-US" smtClean="0"/>
              <a:pPr/>
              <a:t>42</a:t>
            </a:fld>
            <a:endParaRPr lang="en-US" dirty="0"/>
          </a:p>
        </p:txBody>
      </p:sp>
    </p:spTree>
    <p:extLst>
      <p:ext uri="{BB962C8B-B14F-4D97-AF65-F5344CB8AC3E}">
        <p14:creationId xmlns:p14="http://schemas.microsoft.com/office/powerpoint/2010/main" val="161763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72D5B2D-B8E5-548F-DEC5-59D5FF3D2291}"/>
              </a:ext>
            </a:extLst>
          </p:cNvPr>
          <p:cNvPicPr>
            <a:picLocks noGrp="1" noChangeAspect="1"/>
          </p:cNvPicPr>
          <p:nvPr>
            <p:ph idx="1"/>
          </p:nvPr>
        </p:nvPicPr>
        <p:blipFill rotWithShape="1">
          <a:blip r:embed="rId2"/>
          <a:srcRect r="27665" b="48387"/>
          <a:stretch/>
        </p:blipFill>
        <p:spPr>
          <a:xfrm>
            <a:off x="324465" y="1227066"/>
            <a:ext cx="10725898" cy="4613296"/>
          </a:xfrm>
          <a:prstGeom prst="rect">
            <a:avLst/>
          </a:prstGeom>
        </p:spPr>
      </p:pic>
      <p:sp>
        <p:nvSpPr>
          <p:cNvPr id="2" name="Title 1">
            <a:extLst>
              <a:ext uri="{FF2B5EF4-FFF2-40B4-BE49-F238E27FC236}">
                <a16:creationId xmlns:a16="http://schemas.microsoft.com/office/drawing/2014/main" id="{1A43471E-5CFB-CACA-EF47-CEDC52FDF391}"/>
              </a:ext>
            </a:extLst>
          </p:cNvPr>
          <p:cNvSpPr>
            <a:spLocks noGrp="1"/>
          </p:cNvSpPr>
          <p:nvPr>
            <p:ph type="title"/>
          </p:nvPr>
        </p:nvSpPr>
        <p:spPr/>
        <p:txBody>
          <a:bodyPr>
            <a:normAutofit/>
          </a:bodyPr>
          <a:lstStyle/>
          <a:p>
            <a:r>
              <a:rPr lang="en-US" dirty="0"/>
              <a:t>How Tall </a:t>
            </a:r>
            <a:r>
              <a:rPr lang="en-US" i="1" dirty="0"/>
              <a:t>Are</a:t>
            </a:r>
            <a:r>
              <a:rPr lang="en-US" dirty="0"/>
              <a:t> You?</a:t>
            </a:r>
          </a:p>
        </p:txBody>
      </p:sp>
      <p:sp>
        <p:nvSpPr>
          <p:cNvPr id="6" name="Slide Number Placeholder 5">
            <a:extLst>
              <a:ext uri="{FF2B5EF4-FFF2-40B4-BE49-F238E27FC236}">
                <a16:creationId xmlns:a16="http://schemas.microsoft.com/office/drawing/2014/main" id="{14F07C08-CD8C-70C2-4AAA-975E21879DE6}"/>
              </a:ext>
            </a:extLst>
          </p:cNvPr>
          <p:cNvSpPr>
            <a:spLocks noGrp="1"/>
          </p:cNvSpPr>
          <p:nvPr>
            <p:ph type="sldNum" sz="quarter" idx="12"/>
          </p:nvPr>
        </p:nvSpPr>
        <p:spPr/>
        <p:txBody>
          <a:bodyPr/>
          <a:lstStyle/>
          <a:p>
            <a:fld id="{0BD1E4AD-7C3E-1942-9738-052155FA6AEF}" type="slidenum">
              <a:rPr lang="en-US" smtClean="0"/>
              <a:pPr/>
              <a:t>43</a:t>
            </a:fld>
            <a:endParaRPr lang="en-US" dirty="0"/>
          </a:p>
        </p:txBody>
      </p:sp>
      <p:pic>
        <p:nvPicPr>
          <p:cNvPr id="8" name="Content Placeholder 9">
            <a:extLst>
              <a:ext uri="{FF2B5EF4-FFF2-40B4-BE49-F238E27FC236}">
                <a16:creationId xmlns:a16="http://schemas.microsoft.com/office/drawing/2014/main" id="{7BE76A11-B6DC-ED75-31D0-D11F2CAB1473}"/>
              </a:ext>
            </a:extLst>
          </p:cNvPr>
          <p:cNvPicPr>
            <a:picLocks noChangeAspect="1"/>
          </p:cNvPicPr>
          <p:nvPr/>
        </p:nvPicPr>
        <p:blipFill rotWithShape="1">
          <a:blip r:embed="rId2"/>
          <a:srcRect l="75907" t="6117" r="21241" b="48345"/>
          <a:stretch/>
        </p:blipFill>
        <p:spPr>
          <a:xfrm>
            <a:off x="11050363" y="1777325"/>
            <a:ext cx="422953" cy="4070270"/>
          </a:xfrm>
          <a:prstGeom prst="rect">
            <a:avLst/>
          </a:prstGeom>
        </p:spPr>
      </p:pic>
    </p:spTree>
    <p:extLst>
      <p:ext uri="{BB962C8B-B14F-4D97-AF65-F5344CB8AC3E}">
        <p14:creationId xmlns:p14="http://schemas.microsoft.com/office/powerpoint/2010/main" val="379348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472D5B2D-B8E5-548F-DEC5-59D5FF3D2291}"/>
              </a:ext>
            </a:extLst>
          </p:cNvPr>
          <p:cNvPicPr>
            <a:picLocks noGrp="1" noChangeAspect="1"/>
          </p:cNvPicPr>
          <p:nvPr>
            <p:ph idx="1"/>
          </p:nvPr>
        </p:nvPicPr>
        <p:blipFill rotWithShape="1">
          <a:blip r:embed="rId2"/>
          <a:srcRect l="203" t="51389" r="27462" b="5203"/>
          <a:stretch/>
        </p:blipFill>
        <p:spPr>
          <a:xfrm>
            <a:off x="324465" y="1999730"/>
            <a:ext cx="10725898" cy="3879960"/>
          </a:xfrm>
          <a:prstGeom prst="rect">
            <a:avLst/>
          </a:prstGeom>
        </p:spPr>
      </p:pic>
      <p:sp>
        <p:nvSpPr>
          <p:cNvPr id="2" name="Title 1">
            <a:extLst>
              <a:ext uri="{FF2B5EF4-FFF2-40B4-BE49-F238E27FC236}">
                <a16:creationId xmlns:a16="http://schemas.microsoft.com/office/drawing/2014/main" id="{1A43471E-5CFB-CACA-EF47-CEDC52FDF391}"/>
              </a:ext>
            </a:extLst>
          </p:cNvPr>
          <p:cNvSpPr>
            <a:spLocks noGrp="1"/>
          </p:cNvSpPr>
          <p:nvPr>
            <p:ph type="title"/>
          </p:nvPr>
        </p:nvSpPr>
        <p:spPr/>
        <p:txBody>
          <a:bodyPr>
            <a:normAutofit/>
          </a:bodyPr>
          <a:lstStyle/>
          <a:p>
            <a:r>
              <a:rPr lang="en-US" dirty="0"/>
              <a:t>How Tall </a:t>
            </a:r>
            <a:r>
              <a:rPr lang="en-US" i="1" dirty="0"/>
              <a:t>Are</a:t>
            </a:r>
            <a:r>
              <a:rPr lang="en-US" dirty="0"/>
              <a:t> You?</a:t>
            </a:r>
          </a:p>
        </p:txBody>
      </p:sp>
      <p:sp>
        <p:nvSpPr>
          <p:cNvPr id="6" name="Slide Number Placeholder 5">
            <a:extLst>
              <a:ext uri="{FF2B5EF4-FFF2-40B4-BE49-F238E27FC236}">
                <a16:creationId xmlns:a16="http://schemas.microsoft.com/office/drawing/2014/main" id="{14F07C08-CD8C-70C2-4AAA-975E21879DE6}"/>
              </a:ext>
            </a:extLst>
          </p:cNvPr>
          <p:cNvSpPr>
            <a:spLocks noGrp="1"/>
          </p:cNvSpPr>
          <p:nvPr>
            <p:ph type="sldNum" sz="quarter" idx="12"/>
          </p:nvPr>
        </p:nvSpPr>
        <p:spPr/>
        <p:txBody>
          <a:bodyPr/>
          <a:lstStyle/>
          <a:p>
            <a:fld id="{0BD1E4AD-7C3E-1942-9738-052155FA6AEF}" type="slidenum">
              <a:rPr lang="en-US" smtClean="0"/>
              <a:pPr/>
              <a:t>44</a:t>
            </a:fld>
            <a:endParaRPr lang="en-US" dirty="0"/>
          </a:p>
        </p:txBody>
      </p:sp>
      <p:pic>
        <p:nvPicPr>
          <p:cNvPr id="8" name="Content Placeholder 9">
            <a:extLst>
              <a:ext uri="{FF2B5EF4-FFF2-40B4-BE49-F238E27FC236}">
                <a16:creationId xmlns:a16="http://schemas.microsoft.com/office/drawing/2014/main" id="{7BE76A11-B6DC-ED75-31D0-D11F2CAB1473}"/>
              </a:ext>
            </a:extLst>
          </p:cNvPr>
          <p:cNvPicPr>
            <a:picLocks noChangeAspect="1"/>
          </p:cNvPicPr>
          <p:nvPr/>
        </p:nvPicPr>
        <p:blipFill rotWithShape="1">
          <a:blip r:embed="rId2"/>
          <a:srcRect l="75839" t="51388" r="21093" b="5203"/>
          <a:stretch/>
        </p:blipFill>
        <p:spPr>
          <a:xfrm>
            <a:off x="11040316" y="1987085"/>
            <a:ext cx="454998" cy="3879960"/>
          </a:xfrm>
          <a:prstGeom prst="rect">
            <a:avLst/>
          </a:prstGeom>
        </p:spPr>
      </p:pic>
    </p:spTree>
    <p:extLst>
      <p:ext uri="{BB962C8B-B14F-4D97-AF65-F5344CB8AC3E}">
        <p14:creationId xmlns:p14="http://schemas.microsoft.com/office/powerpoint/2010/main" val="19250019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FE14-DD0F-91DA-EFB0-CA6A236EE4BB}"/>
              </a:ext>
            </a:extLst>
          </p:cNvPr>
          <p:cNvSpPr>
            <a:spLocks noGrp="1"/>
          </p:cNvSpPr>
          <p:nvPr>
            <p:ph type="title"/>
          </p:nvPr>
        </p:nvSpPr>
        <p:spPr/>
        <p:txBody>
          <a:bodyPr>
            <a:normAutofit/>
          </a:bodyPr>
          <a:lstStyle/>
          <a:p>
            <a:r>
              <a:rPr lang="en-US" dirty="0"/>
              <a:t>Some notes on reliability</a:t>
            </a:r>
          </a:p>
        </p:txBody>
      </p:sp>
      <p:sp>
        <p:nvSpPr>
          <p:cNvPr id="3" name="Content Placeholder 2">
            <a:extLst>
              <a:ext uri="{FF2B5EF4-FFF2-40B4-BE49-F238E27FC236}">
                <a16:creationId xmlns:a16="http://schemas.microsoft.com/office/drawing/2014/main" id="{1CD43C90-80AC-FDDD-2F02-1A4E966CA6F2}"/>
              </a:ext>
            </a:extLst>
          </p:cNvPr>
          <p:cNvSpPr>
            <a:spLocks noGrp="1"/>
          </p:cNvSpPr>
          <p:nvPr>
            <p:ph idx="1"/>
          </p:nvPr>
        </p:nvSpPr>
        <p:spPr/>
        <p:txBody>
          <a:bodyPr vert="horz" lIns="91440" tIns="45720" rIns="91440" bIns="45720" rtlCol="0" anchor="t">
            <a:normAutofit/>
          </a:bodyPr>
          <a:lstStyle/>
          <a:p>
            <a:pPr marL="0" indent="0">
              <a:buNone/>
            </a:pPr>
            <a:r>
              <a:rPr lang="en-US" dirty="0"/>
              <a:t>Many factors can influence reliability estimates</a:t>
            </a:r>
          </a:p>
          <a:p>
            <a:pPr lvl="1"/>
            <a:r>
              <a:rPr lang="en-US" dirty="0"/>
              <a:t>Increasing test length and inter-item correlations (tend to) increase reliability </a:t>
            </a:r>
          </a:p>
          <a:p>
            <a:pPr lvl="1"/>
            <a:r>
              <a:rPr lang="en-US" dirty="0">
                <a:latin typeface="CMU Serif Roman"/>
              </a:rPr>
              <a:t>Large differences in item difficulty, and multi-dimensionality (tend to) reduce reliability</a:t>
            </a:r>
          </a:p>
          <a:p>
            <a:pPr lvl="1"/>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5452CDA1-B4B9-B784-E41C-268702081AA0}"/>
              </a:ext>
            </a:extLst>
          </p:cNvPr>
          <p:cNvSpPr>
            <a:spLocks noGrp="1"/>
          </p:cNvSpPr>
          <p:nvPr>
            <p:ph type="sldNum" sz="quarter" idx="12"/>
          </p:nvPr>
        </p:nvSpPr>
        <p:spPr/>
        <p:txBody>
          <a:bodyPr/>
          <a:lstStyle/>
          <a:p>
            <a:fld id="{0BD1E4AD-7C3E-1942-9738-052155FA6AEF}" type="slidenum">
              <a:rPr lang="en-US" smtClean="0"/>
              <a:pPr/>
              <a:t>45</a:t>
            </a:fld>
            <a:endParaRPr lang="en-US" dirty="0"/>
          </a:p>
        </p:txBody>
      </p:sp>
      <p:pic>
        <p:nvPicPr>
          <p:cNvPr id="3074" name="Picture 2" descr="Statistical power as a function of Cronbach alpha of instrument  questionnaire items | BMC Medical Research Methodology | Full Text">
            <a:extLst>
              <a:ext uri="{FF2B5EF4-FFF2-40B4-BE49-F238E27FC236}">
                <a16:creationId xmlns:a16="http://schemas.microsoft.com/office/drawing/2014/main" id="{57EEA290-C05F-CD69-8927-AA0EF2C5F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955" y="2408805"/>
            <a:ext cx="4544087" cy="397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39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FE14-DD0F-91DA-EFB0-CA6A236EE4BB}"/>
              </a:ext>
            </a:extLst>
          </p:cNvPr>
          <p:cNvSpPr>
            <a:spLocks noGrp="1"/>
          </p:cNvSpPr>
          <p:nvPr>
            <p:ph type="title"/>
          </p:nvPr>
        </p:nvSpPr>
        <p:spPr/>
        <p:txBody>
          <a:bodyPr>
            <a:normAutofit/>
          </a:bodyPr>
          <a:lstStyle/>
          <a:p>
            <a:r>
              <a:rPr lang="en-US" dirty="0"/>
              <a:t>Some notes on reliability</a:t>
            </a:r>
          </a:p>
        </p:txBody>
      </p:sp>
      <p:sp>
        <p:nvSpPr>
          <p:cNvPr id="3" name="Content Placeholder 2">
            <a:extLst>
              <a:ext uri="{FF2B5EF4-FFF2-40B4-BE49-F238E27FC236}">
                <a16:creationId xmlns:a16="http://schemas.microsoft.com/office/drawing/2014/main" id="{1CD43C90-80AC-FDDD-2F02-1A4E966CA6F2}"/>
              </a:ext>
            </a:extLst>
          </p:cNvPr>
          <p:cNvSpPr>
            <a:spLocks noGrp="1"/>
          </p:cNvSpPr>
          <p:nvPr>
            <p:ph idx="1"/>
          </p:nvPr>
        </p:nvSpPr>
        <p:spPr/>
        <p:txBody>
          <a:bodyPr vert="horz" lIns="91440" tIns="45720" rIns="91440" bIns="45720" rtlCol="0" anchor="t">
            <a:normAutofit/>
          </a:bodyPr>
          <a:lstStyle/>
          <a:p>
            <a:pPr marL="0" indent="0">
              <a:buNone/>
            </a:pPr>
            <a:r>
              <a:rPr lang="en-US" dirty="0"/>
              <a:t>Many factors can influence reliability estimates</a:t>
            </a:r>
          </a:p>
          <a:p>
            <a:pPr lvl="1"/>
            <a:r>
              <a:rPr lang="en-US" dirty="0"/>
              <a:t>Increasing test length and inter-item correlations (tend to) increase reliability </a:t>
            </a:r>
          </a:p>
          <a:p>
            <a:pPr lvl="1"/>
            <a:r>
              <a:rPr lang="en-US" dirty="0">
                <a:latin typeface="CMU Serif Roman"/>
              </a:rPr>
              <a:t>Large differences in item difficulty, and multi-dimensionality (tend to) reduce reliability</a:t>
            </a:r>
          </a:p>
          <a:p>
            <a:pPr lvl="1"/>
            <a:endParaRPr lang="en-US" dirty="0"/>
          </a:p>
          <a:p>
            <a:pPr lvl="1"/>
            <a:endParaRPr lang="en-US" dirty="0"/>
          </a:p>
          <a:p>
            <a:pPr marL="0" indent="0">
              <a:buNone/>
            </a:pPr>
            <a:r>
              <a:rPr lang="en-US" dirty="0"/>
              <a:t>Test length is often a major concern in psychometric models</a:t>
            </a:r>
          </a:p>
          <a:p>
            <a:pPr lvl="1"/>
            <a:r>
              <a:rPr lang="en-US" dirty="0"/>
              <a:t>Need to balance obtaining reliable results with student/participant burden</a:t>
            </a:r>
          </a:p>
          <a:p>
            <a:pPr lvl="1"/>
            <a:r>
              <a:rPr lang="en-US" dirty="0"/>
              <a:t>Challenge of building items that are unique yet still capture the same unidimensional attribute</a:t>
            </a:r>
          </a:p>
        </p:txBody>
      </p:sp>
      <p:sp>
        <p:nvSpPr>
          <p:cNvPr id="6" name="Slide Number Placeholder 5">
            <a:extLst>
              <a:ext uri="{FF2B5EF4-FFF2-40B4-BE49-F238E27FC236}">
                <a16:creationId xmlns:a16="http://schemas.microsoft.com/office/drawing/2014/main" id="{5452CDA1-B4B9-B784-E41C-268702081AA0}"/>
              </a:ext>
            </a:extLst>
          </p:cNvPr>
          <p:cNvSpPr>
            <a:spLocks noGrp="1"/>
          </p:cNvSpPr>
          <p:nvPr>
            <p:ph type="sldNum" sz="quarter" idx="12"/>
          </p:nvPr>
        </p:nvSpPr>
        <p:spPr/>
        <p:txBody>
          <a:bodyPr/>
          <a:lstStyle/>
          <a:p>
            <a:fld id="{0BD1E4AD-7C3E-1942-9738-052155FA6AEF}" type="slidenum">
              <a:rPr lang="en-US" smtClean="0"/>
              <a:pPr/>
              <a:t>46</a:t>
            </a:fld>
            <a:endParaRPr lang="en-US" dirty="0"/>
          </a:p>
        </p:txBody>
      </p:sp>
    </p:spTree>
    <p:extLst>
      <p:ext uri="{BB962C8B-B14F-4D97-AF65-F5344CB8AC3E}">
        <p14:creationId xmlns:p14="http://schemas.microsoft.com/office/powerpoint/2010/main" val="268837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BFE14-DD0F-91DA-EFB0-CA6A236EE4BB}"/>
              </a:ext>
            </a:extLst>
          </p:cNvPr>
          <p:cNvSpPr>
            <a:spLocks noGrp="1"/>
          </p:cNvSpPr>
          <p:nvPr>
            <p:ph type="title"/>
          </p:nvPr>
        </p:nvSpPr>
        <p:spPr/>
        <p:txBody>
          <a:bodyPr>
            <a:normAutofit/>
          </a:bodyPr>
          <a:lstStyle/>
          <a:p>
            <a:r>
              <a:rPr lang="en-US" dirty="0"/>
              <a:t>An Updated View of CTT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CD43C90-80AC-FDDD-2F02-1A4E966CA6F2}"/>
                  </a:ext>
                </a:extLst>
              </p:cNvPr>
              <p:cNvSpPr>
                <a:spLocks noGrp="1"/>
              </p:cNvSpPr>
              <p:nvPr>
                <p:ph idx="1"/>
              </p:nvPr>
            </p:nvSpPr>
            <p:spPr/>
            <p:txBody>
              <a:bodyPr/>
              <a:lstStyle/>
              <a:p>
                <a:pPr marL="0" indent="0">
                  <a:buNone/>
                </a:pPr>
                <a:r>
                  <a:rPr lang="en-US" dirty="0"/>
                  <a:t>The original conception of CTT as </a:t>
                </a:r>
                <a14:m>
                  <m:oMath xmlns:m="http://schemas.openxmlformats.org/officeDocument/2006/math">
                    <m:r>
                      <a:rPr lang="nl-NL"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nl-NL" b="0" i="1" smtClean="0">
                        <a:latin typeface="Cambria Math" panose="02040503050406030204" pitchFamily="18" charset="0"/>
                      </a:rPr>
                      <m:t>𝐸</m:t>
                    </m:r>
                  </m:oMath>
                </a14:m>
                <a:r>
                  <a:rPr lang="en-US" dirty="0"/>
                  <a:t> has been expanded upon and incorporated into the more-general framework of factor analysis.</a:t>
                </a:r>
              </a:p>
              <a:p>
                <a:pPr marL="0" indent="0">
                  <a:buNone/>
                </a:pPr>
                <a:endParaRPr lang="en-US" dirty="0"/>
              </a:p>
              <a:p>
                <a:pPr marL="0" indent="0">
                  <a:buNone/>
                </a:pPr>
                <a:r>
                  <a:rPr lang="en-US" dirty="0"/>
                  <a:t>Over the next few sections, we will build up this factor analytic framework and then use it to return to CTT and see how everything is related.</a:t>
                </a:r>
              </a:p>
              <a:p>
                <a:pPr lvl="1"/>
                <a:r>
                  <a:rPr lang="en-US" dirty="0"/>
                  <a:t>But first we need to spend some time on methods for uncovering the structure and inter-relations of the items in our test.</a:t>
                </a:r>
              </a:p>
            </p:txBody>
          </p:sp>
        </mc:Choice>
        <mc:Fallback>
          <p:sp>
            <p:nvSpPr>
              <p:cNvPr id="3" name="Content Placeholder 2">
                <a:extLst>
                  <a:ext uri="{FF2B5EF4-FFF2-40B4-BE49-F238E27FC236}">
                    <a16:creationId xmlns:a16="http://schemas.microsoft.com/office/drawing/2014/main" id="{1CD43C90-80AC-FDDD-2F02-1A4E966CA6F2}"/>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5452CDA1-B4B9-B784-E41C-268702081AA0}"/>
              </a:ext>
            </a:extLst>
          </p:cNvPr>
          <p:cNvSpPr>
            <a:spLocks noGrp="1"/>
          </p:cNvSpPr>
          <p:nvPr>
            <p:ph type="sldNum" sz="quarter" idx="12"/>
          </p:nvPr>
        </p:nvSpPr>
        <p:spPr/>
        <p:txBody>
          <a:bodyPr/>
          <a:lstStyle/>
          <a:p>
            <a:fld id="{0BD1E4AD-7C3E-1942-9738-052155FA6AEF}" type="slidenum">
              <a:rPr lang="en-US" smtClean="0"/>
              <a:pPr/>
              <a:t>47</a:t>
            </a:fld>
            <a:endParaRPr lang="en-US" dirty="0"/>
          </a:p>
        </p:txBody>
      </p:sp>
    </p:spTree>
    <p:extLst>
      <p:ext uri="{BB962C8B-B14F-4D97-AF65-F5344CB8AC3E}">
        <p14:creationId xmlns:p14="http://schemas.microsoft.com/office/powerpoint/2010/main" val="11200382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lstStyle/>
          <a:p>
            <a:r>
              <a:rPr lang="en-US" dirty="0"/>
              <a:t>Coarse Categorization</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48</a:t>
            </a:fld>
            <a:endParaRPr lang="en-US"/>
          </a:p>
        </p:txBody>
      </p:sp>
    </p:spTree>
    <p:extLst>
      <p:ext uri="{BB962C8B-B14F-4D97-AF65-F5344CB8AC3E}">
        <p14:creationId xmlns:p14="http://schemas.microsoft.com/office/powerpoint/2010/main" val="2748475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33A5-9360-8991-E2BD-E8B1102CC886}"/>
              </a:ext>
            </a:extLst>
          </p:cNvPr>
          <p:cNvSpPr>
            <a:spLocks noGrp="1"/>
          </p:cNvSpPr>
          <p:nvPr>
            <p:ph type="title"/>
          </p:nvPr>
        </p:nvSpPr>
        <p:spPr/>
        <p:txBody>
          <a:bodyPr>
            <a:normAutofit/>
          </a:bodyPr>
          <a:lstStyle/>
          <a:p>
            <a:r>
              <a:rPr lang="en-US" dirty="0"/>
              <a:t>Coarse Categorization</a:t>
            </a:r>
          </a:p>
        </p:txBody>
      </p:sp>
      <p:sp>
        <p:nvSpPr>
          <p:cNvPr id="3" name="Content Placeholder 2">
            <a:extLst>
              <a:ext uri="{FF2B5EF4-FFF2-40B4-BE49-F238E27FC236}">
                <a16:creationId xmlns:a16="http://schemas.microsoft.com/office/drawing/2014/main" id="{FA8A8D64-E3B3-E7C7-389B-24C971B9A78A}"/>
              </a:ext>
            </a:extLst>
          </p:cNvPr>
          <p:cNvSpPr>
            <a:spLocks noGrp="1"/>
          </p:cNvSpPr>
          <p:nvPr>
            <p:ph idx="1"/>
          </p:nvPr>
        </p:nvSpPr>
        <p:spPr/>
        <p:txBody>
          <a:bodyPr>
            <a:normAutofit fontScale="92500" lnSpcReduction="20000"/>
          </a:bodyPr>
          <a:lstStyle/>
          <a:p>
            <a:pPr marL="0" indent="0">
              <a:buNone/>
            </a:pPr>
            <a:r>
              <a:rPr lang="nl-NL" dirty="0" err="1"/>
              <a:t>Relates</a:t>
            </a:r>
            <a:r>
              <a:rPr lang="nl-NL" dirty="0"/>
              <a:t> </a:t>
            </a:r>
            <a:r>
              <a:rPr lang="nl-NL" dirty="0" err="1"/>
              <a:t>to</a:t>
            </a:r>
            <a:r>
              <a:rPr lang="nl-NL" dirty="0"/>
              <a:t> </a:t>
            </a:r>
            <a:r>
              <a:rPr lang="nl-NL" dirty="0" err="1"/>
              <a:t>both</a:t>
            </a:r>
            <a:r>
              <a:rPr lang="nl-NL" dirty="0"/>
              <a:t>: </a:t>
            </a:r>
          </a:p>
          <a:p>
            <a:pPr lvl="1"/>
            <a:r>
              <a:rPr lang="nl-NL" dirty="0" err="1"/>
              <a:t>Measurement</a:t>
            </a:r>
            <a:r>
              <a:rPr lang="nl-NL" dirty="0"/>
              <a:t>: </a:t>
            </a:r>
            <a:r>
              <a:rPr lang="en-US" dirty="0"/>
              <a:t>Quantification of attributes of objects or events according to rules, which can be used to compare with other objects or events.</a:t>
            </a:r>
          </a:p>
          <a:p>
            <a:pPr lvl="1"/>
            <a:r>
              <a:rPr lang="en-US" dirty="0"/>
              <a:t>Scaling: Choosing a metric. The choice of the set of numbers to assign to the possible observations.</a:t>
            </a:r>
          </a:p>
          <a:p>
            <a:pPr marL="0" indent="0">
              <a:buNone/>
            </a:pPr>
            <a:endParaRPr lang="en-US" dirty="0"/>
          </a:p>
          <a:p>
            <a:pPr marL="0" indent="0">
              <a:buNone/>
            </a:pPr>
            <a:r>
              <a:rPr lang="en-US" dirty="0"/>
              <a:t>Often, a distinction is made between different levels of measurement</a:t>
            </a:r>
          </a:p>
          <a:p>
            <a:pPr lvl="1"/>
            <a:r>
              <a:rPr lang="en-US" dirty="0"/>
              <a:t>Continuous &gt; ordered categories &gt; categorical</a:t>
            </a:r>
          </a:p>
          <a:p>
            <a:pPr marL="0" indent="0">
              <a:buNone/>
            </a:pPr>
            <a:endParaRPr lang="en-US" dirty="0"/>
          </a:p>
          <a:p>
            <a:pPr marL="0" indent="0">
              <a:buNone/>
            </a:pPr>
            <a:r>
              <a:rPr lang="en-US" dirty="0"/>
              <a:t>Many classic approaches to measurement assume continuous items where (co)variances are the unit of analysis (e.g., reliability)</a:t>
            </a:r>
          </a:p>
          <a:p>
            <a:pPr marL="0" indent="0">
              <a:buNone/>
            </a:pPr>
            <a:endParaRPr lang="en-US" dirty="0"/>
          </a:p>
          <a:p>
            <a:pPr marL="0" indent="0">
              <a:buNone/>
            </a:pPr>
            <a:r>
              <a:rPr lang="en-US" dirty="0"/>
              <a:t>However, not all continuous measures are created equally</a:t>
            </a:r>
          </a:p>
          <a:p>
            <a:pPr lvl="1"/>
            <a:r>
              <a:rPr lang="en-US" dirty="0"/>
              <a:t>A 1-5 scale vs 1-10 or 1-100 scale</a:t>
            </a:r>
          </a:p>
          <a:p>
            <a:pPr lvl="1"/>
            <a:r>
              <a:rPr lang="en-US" dirty="0"/>
              <a:t>Respondents (and test developers) tend to stick with extremes, integer or “round” numbers, etc.</a:t>
            </a:r>
          </a:p>
        </p:txBody>
      </p:sp>
      <p:sp>
        <p:nvSpPr>
          <p:cNvPr id="6" name="Slide Number Placeholder 5">
            <a:extLst>
              <a:ext uri="{FF2B5EF4-FFF2-40B4-BE49-F238E27FC236}">
                <a16:creationId xmlns:a16="http://schemas.microsoft.com/office/drawing/2014/main" id="{03879ACE-81B0-282A-6CEC-DAF84A15B066}"/>
              </a:ext>
            </a:extLst>
          </p:cNvPr>
          <p:cNvSpPr>
            <a:spLocks noGrp="1"/>
          </p:cNvSpPr>
          <p:nvPr>
            <p:ph type="sldNum" sz="quarter" idx="12"/>
          </p:nvPr>
        </p:nvSpPr>
        <p:spPr/>
        <p:txBody>
          <a:bodyPr/>
          <a:lstStyle/>
          <a:p>
            <a:fld id="{0BD1E4AD-7C3E-1942-9738-052155FA6AEF}" type="slidenum">
              <a:rPr lang="en-US" smtClean="0"/>
              <a:pPr/>
              <a:t>49</a:t>
            </a:fld>
            <a:endParaRPr lang="en-US" dirty="0"/>
          </a:p>
        </p:txBody>
      </p:sp>
    </p:spTree>
    <p:extLst>
      <p:ext uri="{BB962C8B-B14F-4D97-AF65-F5344CB8AC3E}">
        <p14:creationId xmlns:p14="http://schemas.microsoft.com/office/powerpoint/2010/main" val="170399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AD8885-42EB-C50F-9AB4-89F69317E539}"/>
              </a:ext>
            </a:extLst>
          </p:cNvPr>
          <p:cNvSpPr>
            <a:spLocks noGrp="1"/>
          </p:cNvSpPr>
          <p:nvPr>
            <p:ph type="title"/>
          </p:nvPr>
        </p:nvSpPr>
        <p:spPr/>
        <p:txBody>
          <a:bodyPr/>
          <a:lstStyle/>
          <a:p>
            <a:r>
              <a:rPr lang="nl-NL" dirty="0"/>
              <a:t>Team</a:t>
            </a:r>
          </a:p>
        </p:txBody>
      </p:sp>
      <p:sp>
        <p:nvSpPr>
          <p:cNvPr id="3" name="Tijdelijke aanduiding voor inhoud 2">
            <a:extLst>
              <a:ext uri="{FF2B5EF4-FFF2-40B4-BE49-F238E27FC236}">
                <a16:creationId xmlns:a16="http://schemas.microsoft.com/office/drawing/2014/main" id="{FB10DF9E-E491-82AB-0BBE-10170633EE12}"/>
              </a:ext>
            </a:extLst>
          </p:cNvPr>
          <p:cNvSpPr>
            <a:spLocks noGrp="1"/>
          </p:cNvSpPr>
          <p:nvPr>
            <p:ph idx="1"/>
          </p:nvPr>
        </p:nvSpPr>
        <p:spPr>
          <a:xfrm>
            <a:off x="176048" y="1073984"/>
            <a:ext cx="11795234" cy="5418891"/>
          </a:xfrm>
        </p:spPr>
        <p:txBody>
          <a:bodyPr>
            <a:normAutofit/>
          </a:bodyPr>
          <a:lstStyle/>
          <a:p>
            <a:pPr marL="342900" indent="-342900" algn="l">
              <a:buFont typeface="Arial" panose="020B0604020202020204" pitchFamily="34" charset="0"/>
              <a:buChar char="•"/>
            </a:pPr>
            <a:r>
              <a:rPr lang="en-GB" sz="1800" b="1" dirty="0">
                <a:latin typeface="CMU Serif Roman" panose="02000603000000000000"/>
                <a:cs typeface="Times New Roman" panose="02020603050405020304" pitchFamily="18" charset="0"/>
              </a:rPr>
              <a:t>Lecturer: Marjolein Fokkema</a:t>
            </a:r>
            <a:r>
              <a:rPr lang="nl-NL" sz="1800" b="1" kern="100" dirty="0">
                <a:effectLst/>
                <a:latin typeface="CMU Serif Roman" panose="02000603000000000000"/>
                <a:ea typeface="Aptos" panose="020B0004020202020204" pitchFamily="34" charset="0"/>
                <a:cs typeface="Times New Roman" panose="02020603050405020304" pitchFamily="18" charset="0"/>
              </a:rPr>
              <a:t> </a:t>
            </a:r>
            <a:r>
              <a:rPr lang="nl-NL" sz="1800" kern="100" dirty="0">
                <a:effectLst/>
                <a:latin typeface="CMU Serif Roman" panose="02000603000000000000"/>
                <a:ea typeface="Aptos" panose="020B0004020202020204" pitchFamily="34" charset="0"/>
                <a:cs typeface="Times New Roman" panose="02020603050405020304" pitchFamily="18" charset="0"/>
              </a:rPr>
              <a:t>(</a:t>
            </a:r>
            <a:r>
              <a:rPr lang="nl-NL" sz="1800" u="sng" kern="100" dirty="0">
                <a:solidFill>
                  <a:srgbClr val="467886"/>
                </a:solidFill>
                <a:effectLst/>
                <a:latin typeface="CMU Serif Roman" panose="02000603000000000000"/>
                <a:ea typeface="Aptos" panose="020B0004020202020204" pitchFamily="34" charset="0"/>
                <a:cs typeface="Times New Roman" panose="02020603050405020304" pitchFamily="18" charset="0"/>
                <a:hlinkClick r:id="rId2"/>
              </a:rPr>
              <a:t>m.fokkema@fsw.leidenuniv.nl</a:t>
            </a:r>
            <a:r>
              <a:rPr lang="nl-NL" sz="1800" kern="100" dirty="0">
                <a:effectLst/>
                <a:latin typeface="CMU Serif Roman" panose="02000603000000000000"/>
                <a:ea typeface="Aptos" panose="020B0004020202020204" pitchFamily="34" charset="0"/>
                <a:cs typeface="Times New Roman" panose="02020603050405020304" pitchFamily="18" charset="0"/>
              </a:rPr>
              <a:t>) </a:t>
            </a:r>
            <a:endParaRPr lang="en-GB" sz="1800" dirty="0">
              <a:latin typeface="CMU Serif Roman" panose="02000603000000000000"/>
              <a:cs typeface="Times New Roman" panose="02020603050405020304" pitchFamily="18" charset="0"/>
            </a:endParaRPr>
          </a:p>
          <a:p>
            <a:pPr marL="800100" lvl="1" indent="-342900" algn="l">
              <a:buFont typeface="Arial" panose="020B0604020202020204" pitchFamily="34" charset="0"/>
              <a:buChar char="•"/>
            </a:pPr>
            <a:r>
              <a:rPr lang="en-GB" sz="1800" dirty="0">
                <a:latin typeface="CMU Serif Roman" panose="02000603000000000000"/>
                <a:cs typeface="Times New Roman" panose="02020603050405020304" pitchFamily="18" charset="0"/>
              </a:rPr>
              <a:t>Questions about lectures week 1-3</a:t>
            </a:r>
          </a:p>
          <a:p>
            <a:pPr marL="342900" indent="-342900" algn="l">
              <a:buFont typeface="Arial" panose="020B0604020202020204" pitchFamily="34" charset="0"/>
              <a:buChar char="•"/>
            </a:pPr>
            <a:r>
              <a:rPr lang="nl-NL" sz="1800" b="1" kern="100" dirty="0">
                <a:effectLst/>
                <a:latin typeface="CMU Serif Roman" panose="02000603000000000000"/>
                <a:ea typeface="Aptos" panose="020B0004020202020204" pitchFamily="34" charset="0"/>
                <a:cs typeface="Times New Roman" panose="02020603050405020304" pitchFamily="18" charset="0"/>
              </a:rPr>
              <a:t>Assistant: </a:t>
            </a:r>
            <a:r>
              <a:rPr lang="en-NL" sz="1800" b="1" kern="100" dirty="0">
                <a:effectLst/>
                <a:latin typeface="CMU Serif Roman" panose="02000603000000000000"/>
                <a:ea typeface="Aptos" panose="020B0004020202020204" pitchFamily="34" charset="0"/>
                <a:cs typeface="Times New Roman" panose="02020603050405020304" pitchFamily="18" charset="0"/>
              </a:rPr>
              <a:t>Ligaya Breemer </a:t>
            </a:r>
            <a:r>
              <a:rPr lang="en-NL" sz="1800" kern="100" dirty="0">
                <a:effectLst/>
                <a:latin typeface="CMU Serif Roman" panose="02000603000000000000"/>
                <a:ea typeface="Aptos" panose="020B0004020202020204" pitchFamily="34" charset="0"/>
                <a:cs typeface="Times New Roman" panose="02020603050405020304" pitchFamily="18" charset="0"/>
              </a:rPr>
              <a:t>(</a:t>
            </a:r>
            <a:r>
              <a:rPr lang="en-US" sz="1800" u="sng" kern="100" dirty="0">
                <a:solidFill>
                  <a:srgbClr val="467886"/>
                </a:solidFill>
                <a:effectLst/>
                <a:latin typeface="CMU Serif Roman" panose="02000603000000000000"/>
                <a:ea typeface="Aptos" panose="020B0004020202020204" pitchFamily="34" charset="0"/>
                <a:cs typeface="Times New Roman" panose="02020603050405020304" pitchFamily="18" charset="0"/>
                <a:hlinkClick r:id="rId3"/>
              </a:rPr>
              <a:t>l.breemer@fsw.leidenuniv.nl</a:t>
            </a:r>
            <a:r>
              <a:rPr lang="en-US" sz="1800" kern="100" dirty="0">
                <a:effectLst/>
                <a:latin typeface="CMU Serif Roman" panose="02000603000000000000"/>
                <a:ea typeface="Aptos" panose="020B0004020202020204" pitchFamily="34" charset="0"/>
                <a:cs typeface="Times New Roman" panose="02020603050405020304" pitchFamily="18" charset="0"/>
              </a:rPr>
              <a:t>) </a:t>
            </a:r>
          </a:p>
          <a:p>
            <a:pPr marL="800100" lvl="1" indent="-342900" algn="l">
              <a:buFont typeface="Arial" panose="020B0604020202020204" pitchFamily="34" charset="0"/>
              <a:buChar char="•"/>
            </a:pPr>
            <a:r>
              <a:rPr lang="en-GB" sz="1800" kern="100" dirty="0">
                <a:effectLst/>
                <a:latin typeface="CMU Serif Roman" panose="02000603000000000000"/>
                <a:ea typeface="Aptos" panose="020B0004020202020204" pitchFamily="34" charset="0"/>
                <a:cs typeface="Times New Roman" panose="02020603050405020304" pitchFamily="18" charset="0"/>
              </a:rPr>
              <a:t>Questions about working groups and exercises of week 1-3 </a:t>
            </a:r>
          </a:p>
          <a:p>
            <a:pPr marL="800100" lvl="1" indent="-342900" algn="l">
              <a:buFont typeface="Arial" panose="020B0604020202020204" pitchFamily="34" charset="0"/>
              <a:buChar char="•"/>
            </a:pPr>
            <a:r>
              <a:rPr lang="en-GB" sz="1800" kern="100" dirty="0">
                <a:effectLst/>
                <a:latin typeface="CMU Serif Roman" panose="02000603000000000000"/>
                <a:ea typeface="Aptos" panose="020B0004020202020204" pitchFamily="34" charset="0"/>
                <a:cs typeface="Times New Roman" panose="02020603050405020304" pitchFamily="18" charset="0"/>
              </a:rPr>
              <a:t>Questions about data assignment 1 and evaluation of data assignment 1 </a:t>
            </a:r>
          </a:p>
          <a:p>
            <a:pPr marL="342900" indent="-342900" algn="l">
              <a:buFont typeface="Arial" panose="020B0604020202020204" pitchFamily="34" charset="0"/>
              <a:buChar char="•"/>
            </a:pPr>
            <a:r>
              <a:rPr lang="en-GB" sz="1800" b="1" kern="100" dirty="0">
                <a:latin typeface="CMU Serif Roman" panose="02000603000000000000"/>
                <a:ea typeface="Aptos" panose="020B0004020202020204" pitchFamily="34" charset="0"/>
                <a:cs typeface="Times New Roman" panose="02020603050405020304" pitchFamily="18" charset="0"/>
              </a:rPr>
              <a:t>Lecturer and course coordinator: Hannelies de Jonge </a:t>
            </a:r>
            <a:r>
              <a:rPr lang="nl-NL" sz="1800" kern="100" dirty="0">
                <a:effectLst/>
                <a:latin typeface="CMU Serif Roman" panose="02000603000000000000"/>
                <a:ea typeface="Aptos" panose="020B0004020202020204" pitchFamily="34" charset="0"/>
                <a:cs typeface="Times New Roman" panose="02020603050405020304" pitchFamily="18" charset="0"/>
              </a:rPr>
              <a:t>(</a:t>
            </a:r>
            <a:r>
              <a:rPr lang="nl-NL" sz="1800" u="sng" kern="100" dirty="0">
                <a:solidFill>
                  <a:srgbClr val="467886"/>
                </a:solidFill>
                <a:effectLst/>
                <a:latin typeface="CMU Serif Roman" panose="02000603000000000000"/>
                <a:ea typeface="Aptos" panose="020B0004020202020204" pitchFamily="34" charset="0"/>
                <a:cs typeface="Times New Roman" panose="02020603050405020304" pitchFamily="18" charset="0"/>
                <a:hlinkClick r:id="rId4"/>
              </a:rPr>
              <a:t>h.de.jonge@fsw.leidenuniv.nl</a:t>
            </a:r>
            <a:r>
              <a:rPr lang="nl-NL" sz="1800" kern="100" dirty="0">
                <a:effectLst/>
                <a:latin typeface="CMU Serif Roman" panose="02000603000000000000"/>
                <a:ea typeface="Aptos" panose="020B0004020202020204" pitchFamily="34" charset="0"/>
                <a:cs typeface="Times New Roman" panose="02020603050405020304" pitchFamily="18" charset="0"/>
              </a:rPr>
              <a:t>) </a:t>
            </a:r>
          </a:p>
          <a:p>
            <a:pPr marL="800100" lvl="1" indent="-342900" algn="l">
              <a:buFont typeface="Arial" panose="020B0604020202020204" pitchFamily="34" charset="0"/>
              <a:buChar char="•"/>
            </a:pPr>
            <a:r>
              <a:rPr lang="nl-NL" sz="1800" kern="100" dirty="0" err="1">
                <a:latin typeface="CMU Serif Roman" panose="02000603000000000000"/>
                <a:ea typeface="Aptos" panose="020B0004020202020204" pitchFamily="34" charset="0"/>
                <a:cs typeface="Times New Roman" panose="02020603050405020304" pitchFamily="18" charset="0"/>
              </a:rPr>
              <a:t>Questions</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about</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lectures</a:t>
            </a:r>
            <a:r>
              <a:rPr lang="nl-NL" sz="1800" kern="100" dirty="0">
                <a:latin typeface="CMU Serif Roman" panose="02000603000000000000"/>
                <a:ea typeface="Aptos" panose="020B0004020202020204" pitchFamily="34" charset="0"/>
                <a:cs typeface="Times New Roman" panose="02020603050405020304" pitchFamily="18" charset="0"/>
              </a:rPr>
              <a:t> week 4-6 </a:t>
            </a:r>
          </a:p>
          <a:p>
            <a:pPr marL="800100" lvl="1" indent="-342900" algn="l">
              <a:buFont typeface="Arial" panose="020B0604020202020204" pitchFamily="34" charset="0"/>
              <a:buChar char="•"/>
            </a:pPr>
            <a:r>
              <a:rPr lang="nl-NL" sz="1800" kern="100" dirty="0" err="1">
                <a:latin typeface="CMU Serif Roman" panose="02000603000000000000"/>
                <a:ea typeface="Aptos" panose="020B0004020202020204" pitchFamily="34" charset="0"/>
                <a:cs typeface="Times New Roman" panose="02020603050405020304" pitchFamily="18" charset="0"/>
              </a:rPr>
              <a:t>All</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other</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questions</a:t>
            </a:r>
            <a:r>
              <a:rPr lang="nl-NL" sz="1800" kern="100" dirty="0">
                <a:latin typeface="CMU Serif Roman" panose="02000603000000000000"/>
                <a:ea typeface="Aptos" panose="020B0004020202020204" pitchFamily="34" charset="0"/>
                <a:cs typeface="Times New Roman" panose="02020603050405020304" pitchFamily="18" charset="0"/>
              </a:rPr>
              <a:t> </a:t>
            </a:r>
          </a:p>
          <a:p>
            <a:pPr marL="800100" lvl="1" indent="-342900" algn="l">
              <a:buFont typeface="Arial" panose="020B0604020202020204" pitchFamily="34" charset="0"/>
              <a:buChar char="•"/>
            </a:pPr>
            <a:r>
              <a:rPr lang="nl-NL" sz="1800" kern="100" dirty="0" err="1">
                <a:latin typeface="CMU Serif Roman" panose="02000603000000000000"/>
                <a:ea typeface="Aptos" panose="020B0004020202020204" pitchFamily="34" charset="0"/>
                <a:cs typeface="Times New Roman" panose="02020603050405020304" pitchFamily="18" charset="0"/>
              </a:rPr>
              <a:t>Questions</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about</a:t>
            </a:r>
            <a:r>
              <a:rPr lang="nl-NL" sz="1800" kern="100" dirty="0">
                <a:latin typeface="CMU Serif Roman" panose="02000603000000000000"/>
                <a:ea typeface="Aptos" panose="020B0004020202020204" pitchFamily="34" charset="0"/>
                <a:cs typeface="Times New Roman" panose="02020603050405020304" pitchFamily="18" charset="0"/>
              </a:rPr>
              <a:t> </a:t>
            </a:r>
            <a:r>
              <a:rPr lang="nl-NL" sz="1800" kern="100" dirty="0" err="1">
                <a:latin typeface="CMU Serif Roman" panose="02000603000000000000"/>
                <a:ea typeface="Aptos" panose="020B0004020202020204" pitchFamily="34" charset="0"/>
                <a:cs typeface="Times New Roman" panose="02020603050405020304" pitchFamily="18" charset="0"/>
              </a:rPr>
              <a:t>exam</a:t>
            </a:r>
            <a:endParaRPr lang="nl-NL" sz="1800" kern="100" dirty="0">
              <a:latin typeface="CMU Serif Roman" panose="02000603000000000000"/>
              <a:ea typeface="Aptos" panose="020B0004020202020204" pitchFamily="34" charset="0"/>
              <a:cs typeface="Times New Roman" panose="02020603050405020304" pitchFamily="18" charset="0"/>
            </a:endParaRPr>
          </a:p>
          <a:p>
            <a:pPr marL="342900" indent="-342900" algn="l">
              <a:buFont typeface="Arial" panose="020B0604020202020204" pitchFamily="34" charset="0"/>
              <a:buChar char="•"/>
            </a:pPr>
            <a:r>
              <a:rPr lang="en-US" sz="1800" b="1" kern="100" dirty="0">
                <a:effectLst/>
                <a:latin typeface="CMU Serif Roman" panose="02000603000000000000"/>
                <a:ea typeface="Aptos" panose="020B0004020202020204" pitchFamily="34" charset="0"/>
                <a:cs typeface="Times New Roman" panose="02020603050405020304" pitchFamily="18" charset="0"/>
              </a:rPr>
              <a:t>Assistant: Aditi </a:t>
            </a:r>
            <a:r>
              <a:rPr lang="en-US" sz="1800" b="1" kern="100" dirty="0" err="1">
                <a:effectLst/>
                <a:latin typeface="CMU Serif Roman" panose="02000603000000000000"/>
                <a:ea typeface="Aptos" panose="020B0004020202020204" pitchFamily="34" charset="0"/>
                <a:cs typeface="Times New Roman" panose="02020603050405020304" pitchFamily="18" charset="0"/>
              </a:rPr>
              <a:t>Bhangale</a:t>
            </a:r>
            <a:r>
              <a:rPr lang="en-US" sz="1800" b="1" kern="100" dirty="0">
                <a:effectLst/>
                <a:latin typeface="CMU Serif Roman" panose="02000603000000000000"/>
                <a:ea typeface="Aptos" panose="020B0004020202020204" pitchFamily="34" charset="0"/>
                <a:cs typeface="Times New Roman" panose="02020603050405020304" pitchFamily="18" charset="0"/>
              </a:rPr>
              <a:t> </a:t>
            </a:r>
            <a:r>
              <a:rPr lang="en-US" sz="1800" kern="100" dirty="0">
                <a:effectLst/>
                <a:latin typeface="CMU Serif Roman" panose="02000603000000000000"/>
                <a:ea typeface="Aptos" panose="020B0004020202020204" pitchFamily="34" charset="0"/>
                <a:cs typeface="Times New Roman" panose="02020603050405020304" pitchFamily="18" charset="0"/>
              </a:rPr>
              <a:t>(</a:t>
            </a:r>
            <a:r>
              <a:rPr lang="en-US" sz="1800" u="sng" kern="100" dirty="0">
                <a:solidFill>
                  <a:srgbClr val="467886"/>
                </a:solidFill>
                <a:effectLst/>
                <a:latin typeface="CMU Serif Roman" panose="02000603000000000000"/>
                <a:ea typeface="Aptos" panose="020B0004020202020204" pitchFamily="34" charset="0"/>
                <a:cs typeface="Times New Roman" panose="02020603050405020304" pitchFamily="18" charset="0"/>
                <a:hlinkClick r:id="rId5"/>
              </a:rPr>
              <a:t>a.m.bhangale@fsw.leidenuniv.nl</a:t>
            </a:r>
            <a:r>
              <a:rPr lang="en-US" sz="1800" kern="100" dirty="0">
                <a:effectLst/>
                <a:latin typeface="CMU Serif Roman" panose="02000603000000000000"/>
                <a:ea typeface="Aptos" panose="020B0004020202020204" pitchFamily="34" charset="0"/>
                <a:cs typeface="Times New Roman" panose="02020603050405020304" pitchFamily="18" charset="0"/>
              </a:rPr>
              <a:t>) </a:t>
            </a:r>
          </a:p>
          <a:p>
            <a:pPr marL="800100" lvl="1" indent="-342900" algn="l">
              <a:buFont typeface="Arial" panose="020B0604020202020204" pitchFamily="34" charset="0"/>
              <a:buChar char="•"/>
            </a:pPr>
            <a:r>
              <a:rPr lang="en-US" sz="1800" kern="100" dirty="0">
                <a:latin typeface="CMU Serif Roman" panose="02000603000000000000"/>
                <a:ea typeface="Aptos" panose="020B0004020202020204" pitchFamily="34" charset="0"/>
                <a:cs typeface="Times New Roman" panose="02020603050405020304" pitchFamily="18" charset="0"/>
              </a:rPr>
              <a:t>Questions about working groups and exercises of week 4-6 </a:t>
            </a:r>
          </a:p>
          <a:p>
            <a:pPr marL="800100" lvl="1" indent="-342900" algn="l">
              <a:buFont typeface="Arial" panose="020B0604020202020204" pitchFamily="34" charset="0"/>
              <a:buChar char="•"/>
            </a:pPr>
            <a:r>
              <a:rPr lang="en-US" sz="1800" kern="100" dirty="0">
                <a:effectLst/>
                <a:latin typeface="CMU Serif Roman" panose="02000603000000000000"/>
                <a:ea typeface="Aptos" panose="020B0004020202020204" pitchFamily="34" charset="0"/>
                <a:cs typeface="Times New Roman" panose="02020603050405020304" pitchFamily="18" charset="0"/>
              </a:rPr>
              <a:t>Questions about data assignment 2 and</a:t>
            </a:r>
            <a:r>
              <a:rPr lang="en-US" sz="1800" kern="100" dirty="0">
                <a:latin typeface="CMU Serif Roman" panose="02000603000000000000"/>
                <a:ea typeface="Aptos" panose="020B0004020202020204" pitchFamily="34" charset="0"/>
                <a:cs typeface="Times New Roman" panose="02020603050405020304" pitchFamily="18" charset="0"/>
              </a:rPr>
              <a:t> evaluation of data assignment 2 </a:t>
            </a:r>
            <a:endParaRPr lang="en-NL" sz="1800" kern="100" dirty="0">
              <a:effectLst/>
              <a:latin typeface="CMU Serif Roman" panose="02000603000000000000"/>
              <a:ea typeface="Aptos" panose="020B0004020202020204" pitchFamily="34" charset="0"/>
              <a:cs typeface="Times New Roman" panose="02020603050405020304" pitchFamily="18" charset="0"/>
            </a:endParaRPr>
          </a:p>
          <a:p>
            <a:pPr marL="342900" indent="-342900" algn="l">
              <a:buFont typeface="Arial" panose="020B0604020202020204" pitchFamily="34" charset="0"/>
              <a:buChar char="•"/>
            </a:pPr>
            <a:r>
              <a:rPr lang="en-GB" sz="1800" dirty="0">
                <a:latin typeface="CMU Serif Roman" panose="02000603000000000000"/>
                <a:cs typeface="Times New Roman" panose="02020603050405020304" pitchFamily="18" charset="0"/>
              </a:rPr>
              <a:t>We try to answer as soon as possible. If you do not respond in 3 working days, you can send a friendly reminder. </a:t>
            </a:r>
            <a:r>
              <a:rPr lang="en-GB" sz="1800" b="1" u="sng" dirty="0">
                <a:latin typeface="CMU Serif Roman" panose="02000603000000000000"/>
                <a:cs typeface="Times New Roman" panose="02020603050405020304" pitchFamily="18" charset="0"/>
              </a:rPr>
              <a:t>Please do not</a:t>
            </a:r>
            <a:r>
              <a:rPr lang="en-GB" sz="1800" dirty="0">
                <a:latin typeface="CMU Serif Roman" panose="02000603000000000000"/>
                <a:cs typeface="Times New Roman" panose="02020603050405020304" pitchFamily="18" charset="0"/>
              </a:rPr>
              <a:t> email multiple team members with the same question. </a:t>
            </a:r>
            <a:endParaRPr lang="en-NL" sz="1800" dirty="0">
              <a:latin typeface="CMU Serif Roman" panose="02000603000000000000"/>
              <a:cs typeface="Times New Roman" panose="02020603050405020304" pitchFamily="18" charset="0"/>
            </a:endParaRPr>
          </a:p>
        </p:txBody>
      </p:sp>
      <p:sp>
        <p:nvSpPr>
          <p:cNvPr id="4" name="Tijdelijke aanduiding voor dianummer 3">
            <a:extLst>
              <a:ext uri="{FF2B5EF4-FFF2-40B4-BE49-F238E27FC236}">
                <a16:creationId xmlns:a16="http://schemas.microsoft.com/office/drawing/2014/main" id="{BC42E79F-FA44-7509-6902-CD55F56D8847}"/>
              </a:ext>
            </a:extLst>
          </p:cNvPr>
          <p:cNvSpPr>
            <a:spLocks noGrp="1"/>
          </p:cNvSpPr>
          <p:nvPr>
            <p:ph type="sldNum" sz="quarter" idx="12"/>
          </p:nvPr>
        </p:nvSpPr>
        <p:spPr/>
        <p:txBody>
          <a:bodyPr/>
          <a:lstStyle/>
          <a:p>
            <a:fld id="{0BD1E4AD-7C3E-1942-9738-052155FA6AEF}" type="slidenum">
              <a:rPr lang="en-US" smtClean="0"/>
              <a:pPr/>
              <a:t>5</a:t>
            </a:fld>
            <a:endParaRPr lang="en-US" dirty="0"/>
          </a:p>
        </p:txBody>
      </p:sp>
    </p:spTree>
    <p:extLst>
      <p:ext uri="{BB962C8B-B14F-4D97-AF65-F5344CB8AC3E}">
        <p14:creationId xmlns:p14="http://schemas.microsoft.com/office/powerpoint/2010/main" val="3801247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DCCCC955-3CB9-6D8D-2186-17CF6967D767}"/>
              </a:ext>
            </a:extLst>
          </p:cNvPr>
          <p:cNvPicPr>
            <a:picLocks noChangeAspect="1"/>
          </p:cNvPicPr>
          <p:nvPr/>
        </p:nvPicPr>
        <p:blipFill>
          <a:blip r:embed="rId2"/>
          <a:srcRect/>
          <a:stretch/>
        </p:blipFill>
        <p:spPr>
          <a:xfrm>
            <a:off x="4978399" y="1122132"/>
            <a:ext cx="7197725" cy="5141232"/>
          </a:xfrm>
          <a:prstGeom prst="rect">
            <a:avLst/>
          </a:prstGeom>
        </p:spPr>
      </p:pic>
      <p:sp>
        <p:nvSpPr>
          <p:cNvPr id="2" name="Title 1">
            <a:extLst>
              <a:ext uri="{FF2B5EF4-FFF2-40B4-BE49-F238E27FC236}">
                <a16:creationId xmlns:a16="http://schemas.microsoft.com/office/drawing/2014/main" id="{446933A5-9360-8991-E2BD-E8B1102CC886}"/>
              </a:ext>
            </a:extLst>
          </p:cNvPr>
          <p:cNvSpPr>
            <a:spLocks noGrp="1"/>
          </p:cNvSpPr>
          <p:nvPr>
            <p:ph type="title"/>
          </p:nvPr>
        </p:nvSpPr>
        <p:spPr/>
        <p:txBody>
          <a:bodyPr>
            <a:normAutofit/>
          </a:bodyPr>
          <a:lstStyle/>
          <a:p>
            <a:r>
              <a:rPr lang="en-US" dirty="0"/>
              <a:t>Coarse Categorization</a:t>
            </a:r>
          </a:p>
        </p:txBody>
      </p:sp>
      <p:sp>
        <p:nvSpPr>
          <p:cNvPr id="6" name="Slide Number Placeholder 5">
            <a:extLst>
              <a:ext uri="{FF2B5EF4-FFF2-40B4-BE49-F238E27FC236}">
                <a16:creationId xmlns:a16="http://schemas.microsoft.com/office/drawing/2014/main" id="{03879ACE-81B0-282A-6CEC-DAF84A15B066}"/>
              </a:ext>
            </a:extLst>
          </p:cNvPr>
          <p:cNvSpPr>
            <a:spLocks noGrp="1"/>
          </p:cNvSpPr>
          <p:nvPr>
            <p:ph type="sldNum" sz="quarter" idx="12"/>
          </p:nvPr>
        </p:nvSpPr>
        <p:spPr/>
        <p:txBody>
          <a:bodyPr/>
          <a:lstStyle/>
          <a:p>
            <a:fld id="{0BD1E4AD-7C3E-1942-9738-052155FA6AEF}" type="slidenum">
              <a:rPr lang="en-US" smtClean="0"/>
              <a:pPr/>
              <a:t>50</a:t>
            </a:fld>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A66FA0-D7A7-4D53-8AD3-17FD7CF3AA43}"/>
                  </a:ext>
                </a:extLst>
              </p:cNvPr>
              <p:cNvSpPr txBox="1">
                <a:spLocks/>
              </p:cNvSpPr>
              <p:nvPr/>
            </p:nvSpPr>
            <p:spPr>
              <a:xfrm>
                <a:off x="176048" y="1073984"/>
                <a:ext cx="4802351" cy="5418891"/>
              </a:xfrm>
              <a:prstGeom prst="rect">
                <a:avLst/>
              </a:prstGeom>
            </p:spPr>
            <p:txBody>
              <a:bodyPr vert="horz" lIns="91440" tIns="45720" rIns="91440" bIns="45720" rtlCol="0">
                <a:normAutofit fontScale="92500"/>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201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201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201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Take a toy example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𝜌</m:t>
                        </m:r>
                      </m:e>
                      <m:sub>
                        <m:r>
                          <a:rPr lang="nl-NL" i="1">
                            <a:latin typeface="Cambria Math" panose="02040503050406030204" pitchFamily="18" charset="0"/>
                          </a:rPr>
                          <m:t>𝑋𝑌</m:t>
                        </m:r>
                      </m:sub>
                    </m:sSub>
                    <m:r>
                      <a:rPr lang="en-US" i="1">
                        <a:latin typeface="Cambria Math" panose="02040503050406030204" pitchFamily="18" charset="0"/>
                      </a:rPr>
                      <m:t>=0.5</m:t>
                    </m:r>
                  </m:oMath>
                </a14:m>
                <a:endParaRPr lang="en-US" dirty="0"/>
              </a:p>
              <a:p>
                <a:pPr marL="0" indent="0">
                  <a:buFont typeface="Arial" panose="020B0604020202020204" pitchFamily="34" charset="0"/>
                  <a:buNone/>
                </a:pPr>
                <a:endParaRPr lang="en-US" dirty="0">
                  <a:solidFill>
                    <a:schemeClr val="bg1"/>
                  </a:solidFill>
                </a:endParaRPr>
              </a:p>
              <a:p>
                <a:pPr marL="0" indent="0">
                  <a:buFont typeface="Arial" panose="020B0604020202020204" pitchFamily="34" charset="0"/>
                  <a:buNone/>
                </a:pPr>
                <a:r>
                  <a:rPr lang="en-US" dirty="0">
                    <a:solidFill>
                      <a:schemeClr val="bg1"/>
                    </a:solidFill>
                  </a:rPr>
                  <a:t>Imposing categories on the data steadily decreases the Pearson correlation (red) until a binary variable has </a:t>
                </a:r>
                <a14:m>
                  <m:oMath xmlns:m="http://schemas.openxmlformats.org/officeDocument/2006/math">
                    <m:sSub>
                      <m:sSubPr>
                        <m:ctrlPr>
                          <a:rPr lang="en-US" b="0" i="1" smtClean="0">
                            <a:solidFill>
                              <a:schemeClr val="bg1"/>
                            </a:solidFill>
                            <a:latin typeface="Cambria Math" panose="02040503050406030204" pitchFamily="18" charset="0"/>
                          </a:rPr>
                        </m:ctrlPr>
                      </m:sSubPr>
                      <m:e>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𝜌</m:t>
                            </m:r>
                          </m:e>
                        </m:acc>
                      </m:e>
                      <m:sub>
                        <m:r>
                          <a:rPr lang="en-US" b="0" i="1" smtClean="0">
                            <a:solidFill>
                              <a:schemeClr val="bg1"/>
                            </a:solidFill>
                            <a:latin typeface="Cambria Math" panose="02040503050406030204" pitchFamily="18" charset="0"/>
                          </a:rPr>
                          <m:t>𝑥𝑦</m:t>
                        </m:r>
                      </m:sub>
                    </m:sSub>
                    <m:r>
                      <a:rPr lang="en-US" b="0" i="1" smtClean="0">
                        <a:solidFill>
                          <a:schemeClr val="bg1"/>
                        </a:solidFill>
                        <a:latin typeface="Cambria Math" panose="02040503050406030204" pitchFamily="18" charset="0"/>
                      </a:rPr>
                      <m:t>=0.325</m:t>
                    </m:r>
                  </m:oMath>
                </a14:m>
                <a:endParaRPr lang="en-US" dirty="0">
                  <a:solidFill>
                    <a:schemeClr val="bg1"/>
                  </a:solidFill>
                </a:endParaRPr>
              </a:p>
              <a:p>
                <a:pPr marL="0" indent="0">
                  <a:buFont typeface="Arial" panose="020B0604020202020204" pitchFamily="34" charset="0"/>
                  <a:buNone/>
                </a:pPr>
                <a:endParaRPr lang="en-US" dirty="0">
                  <a:solidFill>
                    <a:schemeClr val="bg1"/>
                  </a:solidFill>
                </a:endParaRPr>
              </a:p>
              <a:p>
                <a:pPr marL="0" indent="0">
                  <a:buFont typeface="Arial" panose="020B0604020202020204" pitchFamily="34" charset="0"/>
                  <a:buNone/>
                </a:pPr>
                <a:r>
                  <a:rPr lang="en-US" dirty="0">
                    <a:solidFill>
                      <a:schemeClr val="bg1"/>
                    </a:solidFill>
                  </a:rPr>
                  <a:t>Coarse categorization will degrade estimates of effects and reliability (all covariance-based)</a:t>
                </a:r>
              </a:p>
              <a:p>
                <a:pPr lvl="1"/>
                <a:r>
                  <a:rPr lang="en-US" dirty="0">
                    <a:solidFill>
                      <a:schemeClr val="bg1"/>
                    </a:solidFill>
                  </a:rPr>
                  <a:t>Impacts all models!</a:t>
                </a:r>
              </a:p>
            </p:txBody>
          </p:sp>
        </mc:Choice>
        <mc:Fallback>
          <p:sp>
            <p:nvSpPr>
              <p:cNvPr id="3" name="Content Placeholder 2">
                <a:extLst>
                  <a:ext uri="{FF2B5EF4-FFF2-40B4-BE49-F238E27FC236}">
                    <a16:creationId xmlns:a16="http://schemas.microsoft.com/office/drawing/2014/main" id="{0BA66FA0-D7A7-4D53-8AD3-17FD7CF3AA43}"/>
                  </a:ext>
                </a:extLst>
              </p:cNvPr>
              <p:cNvSpPr txBox="1">
                <a:spLocks noRot="1" noChangeAspect="1" noMove="1" noResize="1" noEditPoints="1" noAdjustHandles="1" noChangeArrowheads="1" noChangeShapeType="1" noTextEdit="1"/>
              </p:cNvSpPr>
              <p:nvPr/>
            </p:nvSpPr>
            <p:spPr>
              <a:xfrm>
                <a:off x="176048" y="1073984"/>
                <a:ext cx="4802351" cy="5418891"/>
              </a:xfrm>
              <a:prstGeom prst="rect">
                <a:avLst/>
              </a:prstGeom>
              <a:blipFill>
                <a:blip r:embed="rId3"/>
                <a:stretch>
                  <a:fillRect l="-2284" t="-1687" r="-3299"/>
                </a:stretch>
              </a:blipFill>
            </p:spPr>
            <p:txBody>
              <a:bodyPr/>
              <a:lstStyle/>
              <a:p>
                <a:r>
                  <a:rPr lang="nl-NL">
                    <a:noFill/>
                  </a:rPr>
                  <a:t> </a:t>
                </a:r>
              </a:p>
            </p:txBody>
          </p:sp>
        </mc:Fallback>
      </mc:AlternateContent>
    </p:spTree>
    <p:extLst>
      <p:ext uri="{BB962C8B-B14F-4D97-AF65-F5344CB8AC3E}">
        <p14:creationId xmlns:p14="http://schemas.microsoft.com/office/powerpoint/2010/main" val="423504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933A5-9360-8991-E2BD-E8B1102CC886}"/>
              </a:ext>
            </a:extLst>
          </p:cNvPr>
          <p:cNvSpPr>
            <a:spLocks noGrp="1"/>
          </p:cNvSpPr>
          <p:nvPr>
            <p:ph type="title"/>
          </p:nvPr>
        </p:nvSpPr>
        <p:spPr/>
        <p:txBody>
          <a:bodyPr>
            <a:normAutofit/>
          </a:bodyPr>
          <a:lstStyle/>
          <a:p>
            <a:r>
              <a:rPr lang="en-US" dirty="0"/>
              <a:t>Coarse Categorization</a:t>
            </a:r>
          </a:p>
        </p:txBody>
      </p:sp>
      <p:pic>
        <p:nvPicPr>
          <p:cNvPr id="10" name="Content Placeholder 9" descr="A graph of a number of categories&#10;&#10;Description automatically generated with medium confidence">
            <a:extLst>
              <a:ext uri="{FF2B5EF4-FFF2-40B4-BE49-F238E27FC236}">
                <a16:creationId xmlns:a16="http://schemas.microsoft.com/office/drawing/2014/main" id="{D35EDD60-DD4A-7B8E-0A9C-41E31DE2A9D8}"/>
              </a:ext>
            </a:extLst>
          </p:cNvPr>
          <p:cNvPicPr>
            <a:picLocks noGrp="1" noChangeAspect="1"/>
          </p:cNvPicPr>
          <p:nvPr>
            <p:ph idx="1"/>
          </p:nvPr>
        </p:nvPicPr>
        <p:blipFill>
          <a:blip r:embed="rId2"/>
          <a:stretch>
            <a:fillRect/>
          </a:stretch>
        </p:blipFill>
        <p:spPr>
          <a:xfrm>
            <a:off x="5038820" y="1179336"/>
            <a:ext cx="7037553" cy="5026823"/>
          </a:xfrm>
        </p:spPr>
      </p:pic>
      <p:sp>
        <p:nvSpPr>
          <p:cNvPr id="6" name="Slide Number Placeholder 5">
            <a:extLst>
              <a:ext uri="{FF2B5EF4-FFF2-40B4-BE49-F238E27FC236}">
                <a16:creationId xmlns:a16="http://schemas.microsoft.com/office/drawing/2014/main" id="{03879ACE-81B0-282A-6CEC-DAF84A15B066}"/>
              </a:ext>
            </a:extLst>
          </p:cNvPr>
          <p:cNvSpPr>
            <a:spLocks noGrp="1"/>
          </p:cNvSpPr>
          <p:nvPr>
            <p:ph type="sldNum" sz="quarter" idx="12"/>
          </p:nvPr>
        </p:nvSpPr>
        <p:spPr/>
        <p:txBody>
          <a:bodyPr/>
          <a:lstStyle/>
          <a:p>
            <a:fld id="{0BD1E4AD-7C3E-1942-9738-052155FA6AEF}" type="slidenum">
              <a:rPr lang="en-US" smtClean="0"/>
              <a:pPr/>
              <a:t>51</a:t>
            </a:fld>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BA66FA0-D7A7-4D53-8AD3-17FD7CF3AA43}"/>
                  </a:ext>
                </a:extLst>
              </p:cNvPr>
              <p:cNvSpPr txBox="1">
                <a:spLocks/>
              </p:cNvSpPr>
              <p:nvPr/>
            </p:nvSpPr>
            <p:spPr>
              <a:xfrm>
                <a:off x="176048" y="1073984"/>
                <a:ext cx="4802351" cy="5418891"/>
              </a:xfrm>
              <a:prstGeom prst="rect">
                <a:avLst/>
              </a:prstGeom>
            </p:spPr>
            <p:txBody>
              <a:bodyPr vert="horz" lIns="91440" tIns="45720" rIns="91440" bIns="45720" rtlCol="0">
                <a:normAutofit/>
              </a:bodyPr>
              <a:lstStyle>
                <a:lvl1pPr marL="457200" indent="-4572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nion Pro" panose="02040503050201020203"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nion Pro" panose="02040503050201020203"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nion Pro" panose="02040503050201020203"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nion Pro" panose="02040503050201020203"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600" dirty="0"/>
                  <a:t>Take a toy example where </a:t>
                </a:r>
                <a14:m>
                  <m:oMath xmlns:m="http://schemas.openxmlformats.org/officeDocument/2006/math">
                    <m:sSub>
                      <m:sSubPr>
                        <m:ctrlPr>
                          <a:rPr lang="en-US" sz="2600" i="1">
                            <a:latin typeface="Cambria Math" panose="02040503050406030204" pitchFamily="18" charset="0"/>
                          </a:rPr>
                        </m:ctrlPr>
                      </m:sSubPr>
                      <m:e>
                        <m:r>
                          <a:rPr lang="en-US" sz="2600" i="1">
                            <a:latin typeface="Cambria Math" panose="02040503050406030204" pitchFamily="18" charset="0"/>
                          </a:rPr>
                          <m:t>𝜌</m:t>
                        </m:r>
                      </m:e>
                      <m:sub>
                        <m:r>
                          <a:rPr lang="nl-NL" sz="2600" i="1">
                            <a:latin typeface="Cambria Math" panose="02040503050406030204" pitchFamily="18" charset="0"/>
                          </a:rPr>
                          <m:t>𝑋𝑌</m:t>
                        </m:r>
                      </m:sub>
                    </m:sSub>
                    <m:r>
                      <a:rPr lang="en-US" sz="2600" i="1">
                        <a:latin typeface="Cambria Math" panose="02040503050406030204" pitchFamily="18" charset="0"/>
                      </a:rPr>
                      <m:t>=0.5</m:t>
                    </m:r>
                  </m:oMath>
                </a14:m>
                <a:endParaRPr lang="en-US" sz="2600" dirty="0"/>
              </a:p>
              <a:p>
                <a:pPr marL="0" indent="0">
                  <a:buFont typeface="Arial" panose="020B0604020202020204" pitchFamily="34" charset="0"/>
                  <a:buNone/>
                </a:pPr>
                <a:endParaRPr lang="en-US" sz="2600" dirty="0"/>
              </a:p>
              <a:p>
                <a:pPr marL="0" indent="0">
                  <a:buFont typeface="Arial" panose="020B0604020202020204" pitchFamily="34" charset="0"/>
                  <a:buNone/>
                </a:pPr>
                <a:r>
                  <a:rPr lang="en-US" sz="2600" dirty="0"/>
                  <a:t>Imposing categories on the data steadily decreases the Pearson correlation (red) until a binary variable has </a:t>
                </a:r>
                <a14:m>
                  <m:oMath xmlns:m="http://schemas.openxmlformats.org/officeDocument/2006/math">
                    <m:sSub>
                      <m:sSubPr>
                        <m:ctrlPr>
                          <a:rPr lang="en-US" sz="2600" b="0" i="1" smtClean="0">
                            <a:latin typeface="Cambria Math" panose="02040503050406030204" pitchFamily="18" charset="0"/>
                          </a:rPr>
                        </m:ctrlPr>
                      </m:sSubPr>
                      <m:e>
                        <m:acc>
                          <m:accPr>
                            <m:chr m:val="̂"/>
                            <m:ctrlPr>
                              <a:rPr lang="en-US" sz="2600" b="0" i="1" smtClean="0">
                                <a:latin typeface="Cambria Math" panose="02040503050406030204" pitchFamily="18" charset="0"/>
                              </a:rPr>
                            </m:ctrlPr>
                          </m:accPr>
                          <m:e>
                            <m:r>
                              <a:rPr lang="en-US" sz="2600" b="0" i="1" smtClean="0">
                                <a:latin typeface="Cambria Math" panose="02040503050406030204" pitchFamily="18" charset="0"/>
                              </a:rPr>
                              <m:t>𝜌</m:t>
                            </m:r>
                          </m:e>
                        </m:acc>
                      </m:e>
                      <m:sub>
                        <m:r>
                          <a:rPr lang="nl-NL" sz="2600" b="0" i="1" smtClean="0">
                            <a:latin typeface="Cambria Math" panose="02040503050406030204" pitchFamily="18" charset="0"/>
                          </a:rPr>
                          <m:t>𝑋𝑌</m:t>
                        </m:r>
                      </m:sub>
                    </m:sSub>
                    <m:r>
                      <a:rPr lang="en-US" sz="2600" b="0" i="1" smtClean="0">
                        <a:latin typeface="Cambria Math" panose="02040503050406030204" pitchFamily="18" charset="0"/>
                      </a:rPr>
                      <m:t>=0.325</m:t>
                    </m:r>
                  </m:oMath>
                </a14:m>
                <a:endParaRPr lang="en-US" sz="2600" dirty="0"/>
              </a:p>
              <a:p>
                <a:pPr marL="0" indent="0">
                  <a:buFont typeface="Arial" panose="020B0604020202020204" pitchFamily="34" charset="0"/>
                  <a:buNone/>
                </a:pPr>
                <a:endParaRPr lang="en-US" sz="2600" dirty="0"/>
              </a:p>
              <a:p>
                <a:pPr marL="0" indent="0">
                  <a:buFont typeface="Arial" panose="020B0604020202020204" pitchFamily="34" charset="0"/>
                  <a:buNone/>
                </a:pPr>
                <a:r>
                  <a:rPr lang="en-US" sz="2600" dirty="0"/>
                  <a:t>Coarser categorization degrades estimates of effects and reliability (all covariance-based)</a:t>
                </a:r>
              </a:p>
              <a:p>
                <a:pPr lvl="1"/>
                <a:r>
                  <a:rPr lang="en-US" dirty="0"/>
                  <a:t>Impacts all models!</a:t>
                </a:r>
              </a:p>
            </p:txBody>
          </p:sp>
        </mc:Choice>
        <mc:Fallback>
          <p:sp>
            <p:nvSpPr>
              <p:cNvPr id="3" name="Content Placeholder 2">
                <a:extLst>
                  <a:ext uri="{FF2B5EF4-FFF2-40B4-BE49-F238E27FC236}">
                    <a16:creationId xmlns:a16="http://schemas.microsoft.com/office/drawing/2014/main" id="{0BA66FA0-D7A7-4D53-8AD3-17FD7CF3AA43}"/>
                  </a:ext>
                </a:extLst>
              </p:cNvPr>
              <p:cNvSpPr txBox="1">
                <a:spLocks noRot="1" noChangeAspect="1" noMove="1" noResize="1" noEditPoints="1" noAdjustHandles="1" noChangeArrowheads="1" noChangeShapeType="1" noTextEdit="1"/>
              </p:cNvSpPr>
              <p:nvPr/>
            </p:nvSpPr>
            <p:spPr>
              <a:xfrm>
                <a:off x="176048" y="1073984"/>
                <a:ext cx="4802351" cy="5418891"/>
              </a:xfrm>
              <a:prstGeom prst="rect">
                <a:avLst/>
              </a:prstGeom>
              <a:blipFill>
                <a:blip r:embed="rId3"/>
                <a:stretch>
                  <a:fillRect l="-2284" t="-1687" r="-1650"/>
                </a:stretch>
              </a:blipFill>
            </p:spPr>
            <p:txBody>
              <a:bodyPr/>
              <a:lstStyle/>
              <a:p>
                <a:r>
                  <a:rPr lang="nl-NL">
                    <a:noFill/>
                  </a:rPr>
                  <a:t> </a:t>
                </a:r>
              </a:p>
            </p:txBody>
          </p:sp>
        </mc:Fallback>
      </mc:AlternateContent>
    </p:spTree>
    <p:extLst>
      <p:ext uri="{BB962C8B-B14F-4D97-AF65-F5344CB8AC3E}">
        <p14:creationId xmlns:p14="http://schemas.microsoft.com/office/powerpoint/2010/main" val="339026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lstStyle/>
          <a:p>
            <a:r>
              <a:rPr lang="en-US" dirty="0"/>
              <a:t>PCA and Factor Analysis</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AD283924-0319-D3F0-DC5D-2E279EDAC14C}"/>
              </a:ext>
            </a:extLst>
          </p:cNvPr>
          <p:cNvSpPr>
            <a:spLocks noGrp="1"/>
          </p:cNvSpPr>
          <p:nvPr>
            <p:ph type="ftr" sz="quarter" idx="4294967295"/>
          </p:nvPr>
        </p:nvSpPr>
        <p:spPr>
          <a:xfrm>
            <a:off x="4038600" y="6493255"/>
            <a:ext cx="4114800" cy="365125"/>
          </a:xfrm>
        </p:spPr>
        <p:txBody>
          <a:bodyPr/>
          <a:lstStyle/>
          <a:p>
            <a:r>
              <a:rPr lang="en-US"/>
              <a:t>Psychometrics and SEM</a:t>
            </a:r>
            <a:endParaRPr lang="en-US" dirty="0"/>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52</a:t>
            </a:fld>
            <a:endParaRPr lang="en-US"/>
          </a:p>
        </p:txBody>
      </p:sp>
    </p:spTree>
    <p:extLst>
      <p:ext uri="{BB962C8B-B14F-4D97-AF65-F5344CB8AC3E}">
        <p14:creationId xmlns:p14="http://schemas.microsoft.com/office/powerpoint/2010/main" val="21354438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6E51D-033E-4849-CFDE-C274B3006E72}"/>
              </a:ext>
            </a:extLst>
          </p:cNvPr>
          <p:cNvSpPr>
            <a:spLocks noGrp="1"/>
          </p:cNvSpPr>
          <p:nvPr>
            <p:ph type="title"/>
          </p:nvPr>
        </p:nvSpPr>
        <p:spPr/>
        <p:txBody>
          <a:bodyPr>
            <a:normAutofit/>
          </a:bodyPr>
          <a:lstStyle/>
          <a:p>
            <a:r>
              <a:rPr lang="en-US" dirty="0"/>
              <a:t>Aim: Uncovering Dimensionality</a:t>
            </a:r>
          </a:p>
        </p:txBody>
      </p:sp>
      <p:sp>
        <p:nvSpPr>
          <p:cNvPr id="3" name="Content Placeholder 2">
            <a:extLst>
              <a:ext uri="{FF2B5EF4-FFF2-40B4-BE49-F238E27FC236}">
                <a16:creationId xmlns:a16="http://schemas.microsoft.com/office/drawing/2014/main" id="{1B376AB5-AADA-A8EC-820D-CC8225052776}"/>
              </a:ext>
            </a:extLst>
          </p:cNvPr>
          <p:cNvSpPr>
            <a:spLocks noGrp="1"/>
          </p:cNvSpPr>
          <p:nvPr>
            <p:ph idx="1"/>
          </p:nvPr>
        </p:nvSpPr>
        <p:spPr/>
        <p:txBody>
          <a:bodyPr/>
          <a:lstStyle/>
          <a:p>
            <a:pPr marL="0" indent="0">
              <a:buNone/>
            </a:pPr>
            <a:r>
              <a:rPr lang="en-US" dirty="0"/>
              <a:t>A key consideration in the construction of a test is whether the items measure a single, unidimensional construct, or if there is multi-dimensionality.</a:t>
            </a:r>
          </a:p>
          <a:p>
            <a:pPr lvl="1"/>
            <a:r>
              <a:rPr lang="en-US" dirty="0"/>
              <a:t>Historically, </a:t>
            </a:r>
            <a:r>
              <a:rPr lang="en-US" dirty="0" err="1"/>
              <a:t>unidimensionality</a:t>
            </a:r>
            <a:r>
              <a:rPr lang="en-US" dirty="0"/>
              <a:t> is the goal because it aids in the calculation of true score variance and reliability</a:t>
            </a:r>
          </a:p>
          <a:p>
            <a:pPr lvl="1"/>
            <a:r>
              <a:rPr lang="en-US" dirty="0"/>
              <a:t>Multidimensionality is OK, as long as we know which items measure which attribute</a:t>
            </a:r>
          </a:p>
          <a:p>
            <a:pPr lvl="1"/>
            <a:endParaRPr lang="en-US" dirty="0"/>
          </a:p>
          <a:p>
            <a:pPr marL="0" indent="0">
              <a:buNone/>
            </a:pPr>
            <a:r>
              <a:rPr lang="en-US" dirty="0"/>
              <a:t>In real data, it is difficult to </a:t>
            </a:r>
            <a:r>
              <a:rPr lang="en-US" b="1" dirty="0"/>
              <a:t>know</a:t>
            </a:r>
            <a:r>
              <a:rPr lang="en-US" dirty="0"/>
              <a:t> the dimensionality of your items</a:t>
            </a:r>
          </a:p>
          <a:p>
            <a:pPr lvl="1"/>
            <a:r>
              <a:rPr lang="en-US" dirty="0"/>
              <a:t>Can use a variety of techniques to uncover “hidden” dimensionality</a:t>
            </a:r>
          </a:p>
          <a:p>
            <a:pPr lvl="1"/>
            <a:r>
              <a:rPr lang="en-US" dirty="0"/>
              <a:t>Include both model-free (PCA) and model-based (factor analysis) methods</a:t>
            </a:r>
          </a:p>
        </p:txBody>
      </p:sp>
      <p:sp>
        <p:nvSpPr>
          <p:cNvPr id="6" name="Slide Number Placeholder 5">
            <a:extLst>
              <a:ext uri="{FF2B5EF4-FFF2-40B4-BE49-F238E27FC236}">
                <a16:creationId xmlns:a16="http://schemas.microsoft.com/office/drawing/2014/main" id="{2E0A48B8-F4B4-1504-CB71-31B379CAC013}"/>
              </a:ext>
            </a:extLst>
          </p:cNvPr>
          <p:cNvSpPr>
            <a:spLocks noGrp="1"/>
          </p:cNvSpPr>
          <p:nvPr>
            <p:ph type="sldNum" sz="quarter" idx="12"/>
          </p:nvPr>
        </p:nvSpPr>
        <p:spPr/>
        <p:txBody>
          <a:bodyPr/>
          <a:lstStyle/>
          <a:p>
            <a:fld id="{0BD1E4AD-7C3E-1942-9738-052155FA6AEF}" type="slidenum">
              <a:rPr lang="en-US" smtClean="0"/>
              <a:pPr/>
              <a:t>53</a:t>
            </a:fld>
            <a:endParaRPr lang="en-US" dirty="0"/>
          </a:p>
        </p:txBody>
      </p:sp>
    </p:spTree>
    <p:extLst>
      <p:ext uri="{BB962C8B-B14F-4D97-AF65-F5344CB8AC3E}">
        <p14:creationId xmlns:p14="http://schemas.microsoft.com/office/powerpoint/2010/main" val="369998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normAutofit/>
          </a:bodyPr>
          <a:lstStyle/>
          <a:p>
            <a:r>
              <a:rPr lang="en-US" sz="4800" dirty="0"/>
              <a:t>Principal</a:t>
            </a:r>
            <a:r>
              <a:rPr lang="en-US" sz="4400" dirty="0"/>
              <a:t> Components Analysis</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54</a:t>
            </a:fld>
            <a:endParaRPr lang="en-US"/>
          </a:p>
        </p:txBody>
      </p:sp>
    </p:spTree>
    <p:extLst>
      <p:ext uri="{BB962C8B-B14F-4D97-AF65-F5344CB8AC3E}">
        <p14:creationId xmlns:p14="http://schemas.microsoft.com/office/powerpoint/2010/main" val="3047033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01C68-6212-B6C2-3DEB-5CA4F5757B33}"/>
              </a:ext>
            </a:extLst>
          </p:cNvPr>
          <p:cNvSpPr>
            <a:spLocks noGrp="1"/>
          </p:cNvSpPr>
          <p:nvPr>
            <p:ph type="title"/>
          </p:nvPr>
        </p:nvSpPr>
        <p:spPr/>
        <p:txBody>
          <a:bodyPr>
            <a:normAutofit/>
          </a:bodyPr>
          <a:lstStyle/>
          <a:p>
            <a:r>
              <a:rPr lang="en-US" dirty="0"/>
              <a:t>Principal Components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A46500D-75A3-6C68-0BCF-D4749C6EC243}"/>
                  </a:ext>
                </a:extLst>
              </p:cNvPr>
              <p:cNvSpPr>
                <a:spLocks noGrp="1"/>
              </p:cNvSpPr>
              <p:nvPr>
                <p:ph idx="1"/>
              </p:nvPr>
            </p:nvSpPr>
            <p:spPr/>
            <p:txBody>
              <a:bodyPr>
                <a:normAutofit/>
              </a:bodyPr>
              <a:lstStyle/>
              <a:p>
                <a:pPr marL="0" indent="0">
                  <a:buNone/>
                </a:pPr>
                <a:r>
                  <a:rPr lang="en-US" dirty="0"/>
                  <a:t>A very common method for assessing dimensionality is Principal Component Analysis (PCA)</a:t>
                </a:r>
              </a:p>
              <a:p>
                <a:pPr lvl="1"/>
                <a:r>
                  <a:rPr lang="en-US" dirty="0"/>
                  <a:t>Decomposition of the covariance matrix for a set of </a:t>
                </a:r>
                <a14:m>
                  <m:oMath xmlns:m="http://schemas.openxmlformats.org/officeDocument/2006/math">
                    <m:r>
                      <a:rPr lang="en-US" b="0" i="1" smtClean="0">
                        <a:latin typeface="Cambria Math" panose="02040503050406030204" pitchFamily="18" charset="0"/>
                      </a:rPr>
                      <m:t>𝑝</m:t>
                    </m:r>
                  </m:oMath>
                </a14:m>
                <a:r>
                  <a:rPr lang="en-US" dirty="0"/>
                  <a:t> items using eigenvalues and eigenvectors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𝚺</m:t>
                          </m:r>
                        </m:e>
                        <m:sub>
                          <m:r>
                            <a:rPr lang="nl-NL" b="0" i="1" smtClean="0">
                              <a:latin typeface="Cambria Math" panose="02040503050406030204" pitchFamily="18" charset="0"/>
                            </a:rPr>
                            <m:t>𝑌</m:t>
                          </m:r>
                        </m:sub>
                      </m:sSub>
                      <m:r>
                        <a:rPr lang="en-US" b="0" i="1" smtClean="0">
                          <a:latin typeface="Cambria Math" panose="02040503050406030204" pitchFamily="18" charset="0"/>
                        </a:rPr>
                        <m:t>=</m:t>
                      </m:r>
                      <m:r>
                        <a:rPr lang="en-US" b="1" i="0" smtClean="0">
                          <a:latin typeface="Cambria Math" panose="02040503050406030204" pitchFamily="18" charset="0"/>
                        </a:rPr>
                        <m:t>𝐕</m:t>
                      </m:r>
                      <m:r>
                        <a:rPr lang="en-US" b="1" i="0" smtClean="0">
                          <a:latin typeface="Cambria Math" panose="02040503050406030204" pitchFamily="18" charset="0"/>
                        </a:rPr>
                        <m:t>𝚲</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𝐕</m:t>
                          </m:r>
                        </m:e>
                        <m:sup>
                          <m:r>
                            <a:rPr lang="en-US" b="0" i="1" smtClean="0">
                              <a:latin typeface="Cambria Math" panose="02040503050406030204" pitchFamily="18" charset="0"/>
                            </a:rPr>
                            <m:t>−1</m:t>
                          </m:r>
                        </m:sup>
                      </m:sSup>
                    </m:oMath>
                  </m:oMathPara>
                </a14:m>
                <a:endParaRPr lang="en-US" dirty="0"/>
              </a:p>
              <a:p>
                <a:pPr marL="457200" lvl="1" indent="0">
                  <a:buNone/>
                </a:pPr>
                <a:r>
                  <a:rPr lang="en-US" dirty="0"/>
                  <a:t>where </a:t>
                </a:r>
                <a14:m>
                  <m:oMath xmlns:m="http://schemas.openxmlformats.org/officeDocument/2006/math">
                    <m:r>
                      <a:rPr lang="en-US" b="1" i="0" smtClean="0">
                        <a:latin typeface="Cambria Math" panose="02040503050406030204" pitchFamily="18" charset="0"/>
                      </a:rPr>
                      <m:t>𝐕</m:t>
                    </m:r>
                  </m:oMath>
                </a14:m>
                <a:r>
                  <a:rPr lang="en-US" dirty="0"/>
                  <a:t> is a square matrix of eigenvectors and </a:t>
                </a:r>
                <a14:m>
                  <m:oMath xmlns:m="http://schemas.openxmlformats.org/officeDocument/2006/math">
                    <m:r>
                      <a:rPr lang="en-US" b="1" i="0" smtClean="0">
                        <a:latin typeface="Cambria Math" panose="02040503050406030204" pitchFamily="18" charset="0"/>
                      </a:rPr>
                      <m:t>𝚲</m:t>
                    </m:r>
                  </m:oMath>
                </a14:m>
                <a:r>
                  <a:rPr lang="en-US" b="1" dirty="0"/>
                  <a:t> </a:t>
                </a:r>
                <a:r>
                  <a:rPr lang="en-US" dirty="0"/>
                  <a:t>is a diagonal matrix of eigenvalues.</a:t>
                </a:r>
              </a:p>
              <a:p>
                <a:pPr lvl="1"/>
                <a:r>
                  <a:rPr lang="en-US" dirty="0"/>
                  <a:t>Components are usually normed to avoid arbitrary scaling</a:t>
                </a:r>
              </a:p>
              <a:p>
                <a:endParaRPr lang="en-US" dirty="0"/>
              </a:p>
              <a:p>
                <a:pPr marL="0" indent="0">
                  <a:buNone/>
                </a:pPr>
                <a:r>
                  <a:rPr lang="en-US" dirty="0"/>
                  <a:t>Model-free technique</a:t>
                </a:r>
              </a:p>
              <a:p>
                <a:pPr lvl="1"/>
                <a:r>
                  <a:rPr lang="en-US" dirty="0"/>
                  <a:t>Can extract as many components as items as long as there is no perfect collinearity</a:t>
                </a:r>
              </a:p>
              <a:p>
                <a:pPr lvl="1"/>
                <a:r>
                  <a:rPr lang="en-US" dirty="0"/>
                  <a:t>There is no (mis)fit of the model because we perfectly recreate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𝚺</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sub>
                    </m:sSub>
                  </m:oMath>
                </a14:m>
                <a:r>
                  <a:rPr lang="en-US" dirty="0"/>
                  <a:t> with </a:t>
                </a:r>
                <a14:m>
                  <m:oMath xmlns:m="http://schemas.openxmlformats.org/officeDocument/2006/math">
                    <m:r>
                      <a:rPr lang="en-US" b="0" i="1" smtClean="0">
                        <a:latin typeface="Cambria Math" panose="02040503050406030204" pitchFamily="18" charset="0"/>
                      </a:rPr>
                      <m:t>𝑝</m:t>
                    </m:r>
                  </m:oMath>
                </a14:m>
                <a:r>
                  <a:rPr lang="en-US" dirty="0"/>
                  <a:t> components</a:t>
                </a:r>
              </a:p>
            </p:txBody>
          </p:sp>
        </mc:Choice>
        <mc:Fallback>
          <p:sp>
            <p:nvSpPr>
              <p:cNvPr id="3" name="Content Placeholder 2">
                <a:extLst>
                  <a:ext uri="{FF2B5EF4-FFF2-40B4-BE49-F238E27FC236}">
                    <a16:creationId xmlns:a16="http://schemas.microsoft.com/office/drawing/2014/main" id="{FA46500D-75A3-6C68-0BCF-D4749C6EC243}"/>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EF9E2D53-86EE-D2D3-ABBB-2EE5B07FC16F}"/>
              </a:ext>
            </a:extLst>
          </p:cNvPr>
          <p:cNvSpPr>
            <a:spLocks noGrp="1"/>
          </p:cNvSpPr>
          <p:nvPr>
            <p:ph type="sldNum" sz="quarter" idx="12"/>
          </p:nvPr>
        </p:nvSpPr>
        <p:spPr/>
        <p:txBody>
          <a:bodyPr/>
          <a:lstStyle/>
          <a:p>
            <a:fld id="{0BD1E4AD-7C3E-1942-9738-052155FA6AEF}" type="slidenum">
              <a:rPr lang="en-US" smtClean="0"/>
              <a:pPr/>
              <a:t>55</a:t>
            </a:fld>
            <a:endParaRPr lang="en-US" dirty="0"/>
          </a:p>
        </p:txBody>
      </p:sp>
    </p:spTree>
    <p:extLst>
      <p:ext uri="{BB962C8B-B14F-4D97-AF65-F5344CB8AC3E}">
        <p14:creationId xmlns:p14="http://schemas.microsoft.com/office/powerpoint/2010/main" val="854479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incipal Component Analysis (PCA) Transformation | BioRender Science  Templates">
            <a:extLst>
              <a:ext uri="{FF2B5EF4-FFF2-40B4-BE49-F238E27FC236}">
                <a16:creationId xmlns:a16="http://schemas.microsoft.com/office/drawing/2014/main" id="{2B0F838F-EAE0-E6CB-0EE4-14A3FF911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054" y="1377245"/>
            <a:ext cx="6181689" cy="43274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80E8AC2-9777-9367-5FC3-3F130D03B492}"/>
              </a:ext>
            </a:extLst>
          </p:cNvPr>
          <p:cNvSpPr>
            <a:spLocks noGrp="1"/>
          </p:cNvSpPr>
          <p:nvPr>
            <p:ph type="title"/>
          </p:nvPr>
        </p:nvSpPr>
        <p:spPr/>
        <p:txBody>
          <a:bodyPr>
            <a:normAutofit/>
          </a:bodyPr>
          <a:lstStyle/>
          <a:p>
            <a:r>
              <a:rPr lang="en-US" dirty="0"/>
              <a:t>Principal Components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315368-FD63-9A17-9ECF-BBFA2A5FCDB5}"/>
                  </a:ext>
                </a:extLst>
              </p:cNvPr>
              <p:cNvSpPr>
                <a:spLocks noGrp="1"/>
              </p:cNvSpPr>
              <p:nvPr>
                <p:ph idx="1"/>
              </p:nvPr>
            </p:nvSpPr>
            <p:spPr>
              <a:xfrm>
                <a:off x="176048" y="1073984"/>
                <a:ext cx="5919952" cy="5127119"/>
              </a:xfrm>
            </p:spPr>
            <p:txBody>
              <a:bodyPr/>
              <a:lstStyle/>
              <a:p>
                <a:pPr marL="0" indent="0">
                  <a:buNone/>
                </a:pPr>
                <a:r>
                  <a:rPr lang="en-US" dirty="0"/>
                  <a:t>PCA is an orthogonal linear transformation of the data that results in uncorrelated “principal” components that maximize the variance of some linear combination of items</a:t>
                </a:r>
              </a:p>
              <a:p>
                <a:pPr marL="0" indent="0">
                  <a:buNone/>
                </a:pPr>
                <a:endParaRPr lang="en-US" dirty="0"/>
              </a:p>
              <a:p>
                <a:pPr marL="0" indent="0">
                  <a:buNone/>
                </a:pPr>
                <a:r>
                  <a:rPr lang="en-US" dirty="0"/>
                  <a:t>PC1 explains the greatest variance in the linear combination of the items and then PC2 is at 90° to PC1 in </a:t>
                </a:r>
                <a14:m>
                  <m:oMath xmlns:m="http://schemas.openxmlformats.org/officeDocument/2006/math">
                    <m:r>
                      <a:rPr lang="en-US" b="0" i="1" smtClean="0">
                        <a:latin typeface="Cambria Math" panose="02040503050406030204" pitchFamily="18" charset="0"/>
                      </a:rPr>
                      <m:t>𝑝</m:t>
                    </m:r>
                  </m:oMath>
                </a14:m>
                <a:r>
                  <a:rPr lang="en-US" dirty="0"/>
                  <a:t>-dimensional space</a:t>
                </a:r>
              </a:p>
            </p:txBody>
          </p:sp>
        </mc:Choice>
        <mc:Fallback xmlns="">
          <p:sp>
            <p:nvSpPr>
              <p:cNvPr id="3" name="Content Placeholder 2">
                <a:extLst>
                  <a:ext uri="{FF2B5EF4-FFF2-40B4-BE49-F238E27FC236}">
                    <a16:creationId xmlns:a16="http://schemas.microsoft.com/office/drawing/2014/main" id="{54315368-FD63-9A17-9ECF-BBFA2A5FCDB5}"/>
                  </a:ext>
                </a:extLst>
              </p:cNvPr>
              <p:cNvSpPr>
                <a:spLocks noGrp="1" noRot="1" noChangeAspect="1" noMove="1" noResize="1" noEditPoints="1" noAdjustHandles="1" noChangeArrowheads="1" noChangeShapeType="1" noTextEdit="1"/>
              </p:cNvSpPr>
              <p:nvPr>
                <p:ph idx="1"/>
              </p:nvPr>
            </p:nvSpPr>
            <p:spPr>
              <a:xfrm>
                <a:off x="176048" y="1073984"/>
                <a:ext cx="5919952" cy="5127119"/>
              </a:xfrm>
              <a:blipFill>
                <a:blip r:embed="rId3"/>
                <a:stretch>
                  <a:fillRect l="-2137" t="-1975" r="-256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B79E626E-DE4B-3DA8-4EB6-F5BA13FF5C3F}"/>
              </a:ext>
            </a:extLst>
          </p:cNvPr>
          <p:cNvSpPr>
            <a:spLocks noGrp="1"/>
          </p:cNvSpPr>
          <p:nvPr>
            <p:ph type="sldNum" sz="quarter" idx="12"/>
          </p:nvPr>
        </p:nvSpPr>
        <p:spPr/>
        <p:txBody>
          <a:bodyPr/>
          <a:lstStyle/>
          <a:p>
            <a:fld id="{0BD1E4AD-7C3E-1942-9738-052155FA6AEF}" type="slidenum">
              <a:rPr lang="en-US" smtClean="0"/>
              <a:pPr/>
              <a:t>56</a:t>
            </a:fld>
            <a:endParaRPr lang="en-US" dirty="0"/>
          </a:p>
        </p:txBody>
      </p:sp>
    </p:spTree>
    <p:extLst>
      <p:ext uri="{BB962C8B-B14F-4D97-AF65-F5344CB8AC3E}">
        <p14:creationId xmlns:p14="http://schemas.microsoft.com/office/powerpoint/2010/main" val="381618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5522-DE82-FD02-E15D-12F3927D9467}"/>
              </a:ext>
            </a:extLst>
          </p:cNvPr>
          <p:cNvSpPr>
            <a:spLocks noGrp="1"/>
          </p:cNvSpPr>
          <p:nvPr>
            <p:ph type="title"/>
          </p:nvPr>
        </p:nvSpPr>
        <p:spPr/>
        <p:txBody>
          <a:bodyPr>
            <a:normAutofit/>
          </a:bodyPr>
          <a:lstStyle/>
          <a:p>
            <a:r>
              <a:rPr lang="en-US" dirty="0"/>
              <a:t>Dilemma of PCA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36805E8-AFA0-B6C7-F2AE-287B1A64173E}"/>
                  </a:ext>
                </a:extLst>
              </p:cNvPr>
              <p:cNvSpPr>
                <a:spLocks noGrp="1"/>
              </p:cNvSpPr>
              <p:nvPr>
                <p:ph idx="1"/>
              </p:nvPr>
            </p:nvSpPr>
            <p:spPr/>
            <p:txBody>
              <a:bodyPr>
                <a:normAutofit/>
              </a:bodyPr>
              <a:lstStyle/>
              <a:p>
                <a:pPr marL="0" indent="0">
                  <a:buNone/>
                </a:pPr>
                <a:r>
                  <a:rPr lang="en-US" dirty="0"/>
                  <a:t>We know that we can perfectly reproduce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𝚺</m:t>
                        </m:r>
                      </m:e>
                      <m:sub>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sub>
                    </m:sSub>
                  </m:oMath>
                </a14:m>
                <a:r>
                  <a:rPr lang="en-US" dirty="0"/>
                  <a:t> with </a:t>
                </a:r>
                <a14:m>
                  <m:oMath xmlns:m="http://schemas.openxmlformats.org/officeDocument/2006/math">
                    <m:r>
                      <a:rPr lang="en-US" b="0" i="1" smtClean="0">
                        <a:latin typeface="Cambria Math" panose="02040503050406030204" pitchFamily="18" charset="0"/>
                      </a:rPr>
                      <m:t>𝑝</m:t>
                    </m:r>
                  </m:oMath>
                </a14:m>
                <a:r>
                  <a:rPr lang="en-US" dirty="0"/>
                  <a:t> eigenvectors and eigenvalues</a:t>
                </a:r>
              </a:p>
              <a:p>
                <a:pPr lvl="1"/>
                <a:r>
                  <a:rPr lang="en-US" dirty="0"/>
                  <a:t>Just repackaging the variances/covariances into linear combinations</a:t>
                </a:r>
              </a:p>
              <a:p>
                <a:pPr lvl="1"/>
                <a:r>
                  <a:rPr lang="en-US" dirty="0"/>
                  <a:t>We get no reduction in dimensionality</a:t>
                </a:r>
              </a:p>
              <a:p>
                <a:pPr lvl="1"/>
                <a:endParaRPr lang="en-US" dirty="0"/>
              </a:p>
              <a:p>
                <a:pPr marL="0" indent="0">
                  <a:buNone/>
                </a:pPr>
                <a:r>
                  <a:rPr lang="en-US" dirty="0"/>
                  <a:t>Perhaps we can instead explain </a:t>
                </a:r>
                <a:r>
                  <a:rPr lang="en-US" b="1" dirty="0"/>
                  <a:t>enough</a:t>
                </a:r>
                <a:r>
                  <a:rPr lang="en-US" dirty="0"/>
                  <a:t> variance in the set of items with </a:t>
                </a:r>
                <a14:m>
                  <m:oMath xmlns:m="http://schemas.openxmlformats.org/officeDocument/2006/math">
                    <m:r>
                      <a:rPr lang="en-US" b="0" i="1" smtClean="0">
                        <a:latin typeface="Cambria Math" panose="02040503050406030204" pitchFamily="18" charset="0"/>
                      </a:rPr>
                      <m:t>&lt;</m:t>
                    </m:r>
                    <m:r>
                      <a:rPr lang="en-US" b="0" i="1" smtClean="0">
                        <a:latin typeface="Cambria Math" panose="02040503050406030204" pitchFamily="18" charset="0"/>
                      </a:rPr>
                      <m:t>𝑝</m:t>
                    </m:r>
                  </m:oMath>
                </a14:m>
                <a:r>
                  <a:rPr lang="en-US" dirty="0"/>
                  <a:t> number of eigenvectors/values</a:t>
                </a:r>
              </a:p>
              <a:p>
                <a:pPr lvl="1"/>
                <a:r>
                  <a:rPr lang="en-US" dirty="0"/>
                  <a:t>Achieve dimension reduction without sacrificing too much information </a:t>
                </a:r>
              </a:p>
              <a:p>
                <a:pPr lvl="1"/>
                <a:r>
                  <a:rPr lang="en-US" dirty="0"/>
                  <a:t>Some components will be noise – we would like to distinguish signal from noise </a:t>
                </a:r>
              </a:p>
              <a:p>
                <a:pPr marL="0" indent="0">
                  <a:buNone/>
                </a:pPr>
                <a:endParaRPr lang="en-US" dirty="0"/>
              </a:p>
              <a:p>
                <a:pPr marL="0" indent="0">
                  <a:buNone/>
                </a:pPr>
                <a:r>
                  <a:rPr lang="en-US" b="1" dirty="0"/>
                  <a:t>Disclaimer</a:t>
                </a:r>
                <a:r>
                  <a:rPr lang="en-US" dirty="0"/>
                  <a:t>: There is no </a:t>
                </a:r>
                <a:r>
                  <a:rPr lang="en-US" u="sng" dirty="0"/>
                  <a:t>perfect or universally-accepted </a:t>
                </a:r>
                <a:r>
                  <a:rPr lang="en-US" dirty="0"/>
                  <a:t>method for doing this</a:t>
                </a:r>
              </a:p>
            </p:txBody>
          </p:sp>
        </mc:Choice>
        <mc:Fallback>
          <p:sp>
            <p:nvSpPr>
              <p:cNvPr id="3" name="Content Placeholder 2">
                <a:extLst>
                  <a:ext uri="{FF2B5EF4-FFF2-40B4-BE49-F238E27FC236}">
                    <a16:creationId xmlns:a16="http://schemas.microsoft.com/office/drawing/2014/main" id="{836805E8-AFA0-B6C7-F2AE-287B1A64173E}"/>
                  </a:ext>
                </a:extLst>
              </p:cNvPr>
              <p:cNvSpPr>
                <a:spLocks noGrp="1" noRot="1" noChangeAspect="1" noMove="1" noResize="1" noEditPoints="1" noAdjustHandles="1" noChangeArrowheads="1" noChangeShapeType="1" noTextEdit="1"/>
              </p:cNvSpPr>
              <p:nvPr>
                <p:ph idx="1"/>
              </p:nvPr>
            </p:nvSpPr>
            <p:spPr>
              <a:blipFill>
                <a:blip r:embed="rId2"/>
                <a:stretch>
                  <a:fillRect l="-1085" t="-1784"/>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3BB0A882-76C4-A5E7-287F-CBAD69BC4AC9}"/>
              </a:ext>
            </a:extLst>
          </p:cNvPr>
          <p:cNvSpPr>
            <a:spLocks noGrp="1"/>
          </p:cNvSpPr>
          <p:nvPr>
            <p:ph type="sldNum" sz="quarter" idx="12"/>
          </p:nvPr>
        </p:nvSpPr>
        <p:spPr/>
        <p:txBody>
          <a:bodyPr/>
          <a:lstStyle/>
          <a:p>
            <a:fld id="{0BD1E4AD-7C3E-1942-9738-052155FA6AEF}" type="slidenum">
              <a:rPr lang="en-US" smtClean="0"/>
              <a:pPr/>
              <a:t>57</a:t>
            </a:fld>
            <a:endParaRPr lang="en-US" dirty="0"/>
          </a:p>
        </p:txBody>
      </p:sp>
    </p:spTree>
    <p:extLst>
      <p:ext uri="{BB962C8B-B14F-4D97-AF65-F5344CB8AC3E}">
        <p14:creationId xmlns:p14="http://schemas.microsoft.com/office/powerpoint/2010/main" val="425204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C530-006F-C248-7C93-4CA632B60AB5}"/>
              </a:ext>
            </a:extLst>
          </p:cNvPr>
          <p:cNvSpPr>
            <a:spLocks noGrp="1"/>
          </p:cNvSpPr>
          <p:nvPr>
            <p:ph type="title"/>
          </p:nvPr>
        </p:nvSpPr>
        <p:spPr/>
        <p:txBody>
          <a:bodyPr>
            <a:normAutofit/>
          </a:bodyPr>
          <a:lstStyle/>
          <a:p>
            <a:r>
              <a:rPr lang="en-US" dirty="0"/>
              <a:t>Enumeration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88FEB62-A306-880C-393F-EBE23DB0EA81}"/>
                  </a:ext>
                </a:extLst>
              </p:cNvPr>
              <p:cNvSpPr>
                <a:spLocks noGrp="1"/>
              </p:cNvSpPr>
              <p:nvPr>
                <p:ph idx="1"/>
              </p:nvPr>
            </p:nvSpPr>
            <p:spPr/>
            <p:txBody>
              <a:bodyPr/>
              <a:lstStyle/>
              <a:p>
                <a:pPr marL="0" indent="0">
                  <a:buNone/>
                </a:pPr>
                <a:r>
                  <a:rPr lang="en-US" dirty="0"/>
                  <a:t>Enumeration is the process for selecting the number of </a:t>
                </a:r>
                <a:r>
                  <a:rPr lang="en-US" i="1" dirty="0"/>
                  <a:t>sufficient</a:t>
                </a:r>
                <a:r>
                  <a:rPr lang="en-US" dirty="0"/>
                  <a:t> components</a:t>
                </a:r>
              </a:p>
              <a:p>
                <a:pPr marL="0" indent="0">
                  <a:buNone/>
                </a:pPr>
                <a:endParaRPr lang="en-US" dirty="0"/>
              </a:p>
              <a:p>
                <a:pPr marL="0" indent="0">
                  <a:buNone/>
                </a:pPr>
                <a:r>
                  <a:rPr lang="en-US" dirty="0"/>
                  <a:t>Kaiser-Guttman Rule</a:t>
                </a:r>
              </a:p>
              <a:p>
                <a:pPr lvl="1"/>
                <a:r>
                  <a:rPr lang="en-US" dirty="0"/>
                  <a:t>In a standardized metric, each item </a:t>
                </a:r>
                <a14:m>
                  <m:oMath xmlns:m="http://schemas.openxmlformats.org/officeDocument/2006/math">
                    <m:sSub>
                      <m:sSubPr>
                        <m:ctrlPr>
                          <a:rPr lang="en-US" b="0" i="1" smtClean="0">
                            <a:latin typeface="Cambria Math" panose="02040503050406030204" pitchFamily="18" charset="0"/>
                          </a:rPr>
                        </m:ctrlPr>
                      </m:sSubPr>
                      <m:e>
                        <m:r>
                          <a:rPr lang="nl-NL" b="0" i="1" smtClean="0">
                            <a:latin typeface="Cambria Math" panose="02040503050406030204" pitchFamily="18" charset="0"/>
                          </a:rPr>
                          <m:t>𝑌</m:t>
                        </m:r>
                      </m:e>
                      <m:sub>
                        <m:r>
                          <a:rPr lang="en-US" b="0" i="1" smtClean="0">
                            <a:latin typeface="Cambria Math" panose="02040503050406030204" pitchFamily="18" charset="0"/>
                          </a:rPr>
                          <m:t>𝑝</m:t>
                        </m:r>
                      </m:sub>
                    </m:sSub>
                  </m:oMath>
                </a14:m>
                <a:r>
                  <a:rPr lang="en-US" dirty="0"/>
                  <a:t> contributes 1 variance of 1</a:t>
                </a:r>
              </a:p>
              <a:p>
                <a:pPr lvl="1"/>
                <a:r>
                  <a:rPr lang="en-US" dirty="0"/>
                  <a:t>Eigenvalues &lt; 1 thus represent less information than a single variable</a:t>
                </a:r>
              </a:p>
              <a:p>
                <a:pPr lvl="1"/>
                <a:r>
                  <a:rPr lang="en-US" dirty="0"/>
                  <a:t>Therefore, stop extracting components when the eigenvalues fall below 1.0</a:t>
                </a:r>
              </a:p>
              <a:p>
                <a:pPr lvl="1"/>
                <a:r>
                  <a:rPr lang="en-US" dirty="0"/>
                  <a:t>This is often a first step in selecting components, as it tends to retain too many to interpret</a:t>
                </a:r>
              </a:p>
              <a:p>
                <a:pPr lvl="1"/>
                <a:endParaRPr lang="en-US" dirty="0"/>
              </a:p>
              <a:p>
                <a:pPr lvl="1"/>
                <a:r>
                  <a:rPr lang="en-US" dirty="0"/>
                  <a:t>Issues: </a:t>
                </a:r>
              </a:p>
              <a:p>
                <a:pPr lvl="2"/>
                <a:r>
                  <a:rPr lang="en-US" dirty="0"/>
                  <a:t>What to do with eigenvalues of 1.01 vs. 0.99?</a:t>
                </a:r>
              </a:p>
              <a:p>
                <a:pPr lvl="2"/>
                <a:r>
                  <a:rPr lang="en-US" dirty="0"/>
                  <a:t>No theoretical way to identify noise components</a:t>
                </a:r>
              </a:p>
              <a:p>
                <a:pPr marL="0" indent="0">
                  <a:buNone/>
                </a:pPr>
                <a:endParaRPr lang="en-US" dirty="0"/>
              </a:p>
            </p:txBody>
          </p:sp>
        </mc:Choice>
        <mc:Fallback>
          <p:sp>
            <p:nvSpPr>
              <p:cNvPr id="3" name="Content Placeholder 2">
                <a:extLst>
                  <a:ext uri="{FF2B5EF4-FFF2-40B4-BE49-F238E27FC236}">
                    <a16:creationId xmlns:a16="http://schemas.microsoft.com/office/drawing/2014/main" id="{988FEB62-A306-880C-393F-EBE23DB0EA81}"/>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A0A04E80-8A80-05E4-6812-994B9CD53DBE}"/>
              </a:ext>
            </a:extLst>
          </p:cNvPr>
          <p:cNvSpPr>
            <a:spLocks noGrp="1"/>
          </p:cNvSpPr>
          <p:nvPr>
            <p:ph type="sldNum" sz="quarter" idx="12"/>
          </p:nvPr>
        </p:nvSpPr>
        <p:spPr/>
        <p:txBody>
          <a:bodyPr/>
          <a:lstStyle/>
          <a:p>
            <a:fld id="{0BD1E4AD-7C3E-1942-9738-052155FA6AEF}" type="slidenum">
              <a:rPr lang="en-US" smtClean="0"/>
              <a:pPr/>
              <a:t>58</a:t>
            </a:fld>
            <a:endParaRPr lang="en-US" dirty="0"/>
          </a:p>
        </p:txBody>
      </p:sp>
    </p:spTree>
    <p:extLst>
      <p:ext uri="{BB962C8B-B14F-4D97-AF65-F5344CB8AC3E}">
        <p14:creationId xmlns:p14="http://schemas.microsoft.com/office/powerpoint/2010/main" val="29549444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C530-006F-C248-7C93-4CA632B60AB5}"/>
              </a:ext>
            </a:extLst>
          </p:cNvPr>
          <p:cNvSpPr>
            <a:spLocks noGrp="1"/>
          </p:cNvSpPr>
          <p:nvPr>
            <p:ph type="title"/>
          </p:nvPr>
        </p:nvSpPr>
        <p:spPr/>
        <p:txBody>
          <a:bodyPr>
            <a:normAutofit/>
          </a:bodyPr>
          <a:lstStyle/>
          <a:p>
            <a:r>
              <a:rPr lang="en-US" dirty="0"/>
              <a:t>Enumeration</a:t>
            </a:r>
          </a:p>
        </p:txBody>
      </p:sp>
      <p:sp>
        <p:nvSpPr>
          <p:cNvPr id="3" name="Content Placeholder 2">
            <a:extLst>
              <a:ext uri="{FF2B5EF4-FFF2-40B4-BE49-F238E27FC236}">
                <a16:creationId xmlns:a16="http://schemas.microsoft.com/office/drawing/2014/main" id="{988FEB62-A306-880C-393F-EBE23DB0EA81}"/>
              </a:ext>
            </a:extLst>
          </p:cNvPr>
          <p:cNvSpPr>
            <a:spLocks noGrp="1"/>
          </p:cNvSpPr>
          <p:nvPr>
            <p:ph idx="1"/>
          </p:nvPr>
        </p:nvSpPr>
        <p:spPr/>
        <p:txBody>
          <a:bodyPr>
            <a:normAutofit/>
          </a:bodyPr>
          <a:lstStyle/>
          <a:p>
            <a:pPr marL="0" indent="0">
              <a:buNone/>
            </a:pPr>
            <a:r>
              <a:rPr lang="en-US" dirty="0"/>
              <a:t>Enumeration is the process for selecting the number of </a:t>
            </a:r>
            <a:r>
              <a:rPr lang="en-US" i="1" dirty="0"/>
              <a:t>sufficient</a:t>
            </a:r>
            <a:r>
              <a:rPr lang="en-US" dirty="0"/>
              <a:t> components</a:t>
            </a:r>
          </a:p>
          <a:p>
            <a:pPr marL="0" indent="0">
              <a:buNone/>
            </a:pPr>
            <a:endParaRPr lang="en-US" dirty="0"/>
          </a:p>
          <a:p>
            <a:pPr marL="0" indent="0">
              <a:buNone/>
            </a:pPr>
            <a:r>
              <a:rPr lang="en-US" dirty="0"/>
              <a:t>Graphical rule</a:t>
            </a:r>
          </a:p>
          <a:p>
            <a:pPr lvl="1"/>
            <a:r>
              <a:rPr lang="en-US" dirty="0"/>
              <a:t>Look for “bend” in scree plot</a:t>
            </a:r>
          </a:p>
          <a:p>
            <a:pPr lvl="1"/>
            <a:r>
              <a:rPr lang="en-US" dirty="0"/>
              <a:t>PCs before bend are retained</a:t>
            </a:r>
          </a:p>
          <a:p>
            <a:pPr lvl="1"/>
            <a:r>
              <a:rPr lang="en-US" dirty="0"/>
              <a:t>Often combined with KG rule and </a:t>
            </a:r>
          </a:p>
          <a:p>
            <a:pPr marL="457200" lvl="1" indent="0">
              <a:buNone/>
            </a:pPr>
            <a:r>
              <a:rPr lang="en-US" dirty="0"/>
              <a:t>multiple solutions compared</a:t>
            </a:r>
          </a:p>
          <a:p>
            <a:endParaRPr lang="en-US" dirty="0"/>
          </a:p>
          <a:p>
            <a:pPr lvl="1"/>
            <a:r>
              <a:rPr lang="en-US" dirty="0"/>
              <a:t>Issues</a:t>
            </a:r>
          </a:p>
          <a:p>
            <a:pPr lvl="2"/>
            <a:r>
              <a:rPr lang="en-US" dirty="0"/>
              <a:t>Bend is not always obvious</a:t>
            </a:r>
          </a:p>
          <a:p>
            <a:pPr lvl="2"/>
            <a:r>
              <a:rPr lang="en-US" dirty="0"/>
              <a:t>Do we retain marginal PCs?</a:t>
            </a:r>
          </a:p>
          <a:p>
            <a:pPr lvl="2"/>
            <a:r>
              <a:rPr lang="en-US" dirty="0"/>
              <a:t>Still no way to identify noise</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A0A04E80-8A80-05E4-6812-994B9CD53DBE}"/>
              </a:ext>
            </a:extLst>
          </p:cNvPr>
          <p:cNvSpPr>
            <a:spLocks noGrp="1"/>
          </p:cNvSpPr>
          <p:nvPr>
            <p:ph type="sldNum" sz="quarter" idx="12"/>
          </p:nvPr>
        </p:nvSpPr>
        <p:spPr/>
        <p:txBody>
          <a:bodyPr/>
          <a:lstStyle/>
          <a:p>
            <a:fld id="{0BD1E4AD-7C3E-1942-9738-052155FA6AEF}" type="slidenum">
              <a:rPr lang="en-US" smtClean="0"/>
              <a:pPr/>
              <a:t>59</a:t>
            </a:fld>
            <a:endParaRPr lang="en-US" dirty="0"/>
          </a:p>
        </p:txBody>
      </p:sp>
      <p:pic>
        <p:nvPicPr>
          <p:cNvPr id="7172" name="Picture 4" descr="How to read PCA biplots and scree plots | by BioTuring Team | Medium">
            <a:extLst>
              <a:ext uri="{FF2B5EF4-FFF2-40B4-BE49-F238E27FC236}">
                <a16:creationId xmlns:a16="http://schemas.microsoft.com/office/drawing/2014/main" id="{A5ABB44B-DEEE-40C6-C802-CCED328EE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42950" y="2566365"/>
            <a:ext cx="6649050" cy="377298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B525BB0-98E2-E792-83A2-98DA52E1C55A}"/>
              </a:ext>
            </a:extLst>
          </p:cNvPr>
          <p:cNvSpPr txBox="1"/>
          <p:nvPr/>
        </p:nvSpPr>
        <p:spPr>
          <a:xfrm>
            <a:off x="7593981" y="4129945"/>
            <a:ext cx="707245"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Bend</a:t>
            </a:r>
          </a:p>
        </p:txBody>
      </p:sp>
      <p:cxnSp>
        <p:nvCxnSpPr>
          <p:cNvPr id="9" name="Straight Arrow Connector 8">
            <a:extLst>
              <a:ext uri="{FF2B5EF4-FFF2-40B4-BE49-F238E27FC236}">
                <a16:creationId xmlns:a16="http://schemas.microsoft.com/office/drawing/2014/main" id="{1992B9F3-1E1D-FE59-370E-52067ADF77BA}"/>
              </a:ext>
            </a:extLst>
          </p:cNvPr>
          <p:cNvCxnSpPr/>
          <p:nvPr/>
        </p:nvCxnSpPr>
        <p:spPr>
          <a:xfrm flipH="1">
            <a:off x="7560527" y="4452857"/>
            <a:ext cx="345688" cy="832821"/>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7360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4D042-A4D1-2ED7-EB1D-7C9A0130786B}"/>
              </a:ext>
            </a:extLst>
          </p:cNvPr>
          <p:cNvSpPr>
            <a:spLocks noGrp="1"/>
          </p:cNvSpPr>
          <p:nvPr>
            <p:ph type="title"/>
          </p:nvPr>
        </p:nvSpPr>
        <p:spPr/>
        <p:txBody>
          <a:bodyPr>
            <a:normAutofit/>
          </a:bodyPr>
          <a:lstStyle/>
          <a:p>
            <a:r>
              <a:rPr lang="en-US" dirty="0"/>
              <a:t>Course Content</a:t>
            </a:r>
          </a:p>
        </p:txBody>
      </p:sp>
      <p:sp>
        <p:nvSpPr>
          <p:cNvPr id="3" name="Content Placeholder 2">
            <a:extLst>
              <a:ext uri="{FF2B5EF4-FFF2-40B4-BE49-F238E27FC236}">
                <a16:creationId xmlns:a16="http://schemas.microsoft.com/office/drawing/2014/main" id="{E40CB940-9B37-31AF-0F8C-597D5E67FF7A}"/>
              </a:ext>
            </a:extLst>
          </p:cNvPr>
          <p:cNvSpPr>
            <a:spLocks noGrp="1"/>
          </p:cNvSpPr>
          <p:nvPr>
            <p:ph idx="1"/>
          </p:nvPr>
        </p:nvSpPr>
        <p:spPr/>
        <p:txBody>
          <a:bodyPr/>
          <a:lstStyle/>
          <a:p>
            <a:pPr marL="0" indent="0">
              <a:buNone/>
            </a:pPr>
            <a:r>
              <a:rPr lang="en-US" dirty="0"/>
              <a:t>Part I (week 1): Classical Test Theory and Measurement</a:t>
            </a:r>
          </a:p>
          <a:p>
            <a:pPr lvl="1"/>
            <a:endParaRPr lang="en-US" dirty="0"/>
          </a:p>
          <a:p>
            <a:pPr marL="0" indent="0">
              <a:buNone/>
            </a:pPr>
            <a:r>
              <a:rPr lang="en-US" dirty="0"/>
              <a:t>Part II (weeks 2-3): Item Response Theory</a:t>
            </a:r>
          </a:p>
          <a:p>
            <a:pPr lvl="1"/>
            <a:endParaRPr lang="en-US" dirty="0"/>
          </a:p>
          <a:p>
            <a:pPr marL="0" indent="0">
              <a:buNone/>
            </a:pPr>
            <a:r>
              <a:rPr lang="en-US" dirty="0"/>
              <a:t>Part III (weeks 4-6): Structural Equation Modeling and Modern Approaches to Measurement</a:t>
            </a:r>
          </a:p>
          <a:p>
            <a:pPr marL="0" indent="0">
              <a:buNone/>
            </a:pPr>
            <a:endParaRPr lang="en-US" dirty="0"/>
          </a:p>
        </p:txBody>
      </p:sp>
      <p:sp>
        <p:nvSpPr>
          <p:cNvPr id="6" name="Slide Number Placeholder 5">
            <a:extLst>
              <a:ext uri="{FF2B5EF4-FFF2-40B4-BE49-F238E27FC236}">
                <a16:creationId xmlns:a16="http://schemas.microsoft.com/office/drawing/2014/main" id="{DDCE787A-CC62-3130-9D2A-5272FFE62151}"/>
              </a:ext>
            </a:extLst>
          </p:cNvPr>
          <p:cNvSpPr>
            <a:spLocks noGrp="1"/>
          </p:cNvSpPr>
          <p:nvPr>
            <p:ph type="sldNum" sz="quarter" idx="12"/>
          </p:nvPr>
        </p:nvSpPr>
        <p:spPr/>
        <p:txBody>
          <a:bodyPr/>
          <a:lstStyle/>
          <a:p>
            <a:fld id="{0BD1E4AD-7C3E-1942-9738-052155FA6AEF}" type="slidenum">
              <a:rPr lang="en-US" smtClean="0"/>
              <a:pPr/>
              <a:t>6</a:t>
            </a:fld>
            <a:endParaRPr lang="en-US" dirty="0"/>
          </a:p>
        </p:txBody>
      </p:sp>
    </p:spTree>
    <p:extLst>
      <p:ext uri="{BB962C8B-B14F-4D97-AF65-F5344CB8AC3E}">
        <p14:creationId xmlns:p14="http://schemas.microsoft.com/office/powerpoint/2010/main" val="56285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C530-006F-C248-7C93-4CA632B60AB5}"/>
              </a:ext>
            </a:extLst>
          </p:cNvPr>
          <p:cNvSpPr>
            <a:spLocks noGrp="1"/>
          </p:cNvSpPr>
          <p:nvPr>
            <p:ph type="title"/>
          </p:nvPr>
        </p:nvSpPr>
        <p:spPr/>
        <p:txBody>
          <a:bodyPr>
            <a:normAutofit/>
          </a:bodyPr>
          <a:lstStyle/>
          <a:p>
            <a:r>
              <a:rPr lang="en-US" dirty="0"/>
              <a:t>Enumeration</a:t>
            </a:r>
          </a:p>
        </p:txBody>
      </p:sp>
      <p:sp>
        <p:nvSpPr>
          <p:cNvPr id="3" name="Content Placeholder 2">
            <a:extLst>
              <a:ext uri="{FF2B5EF4-FFF2-40B4-BE49-F238E27FC236}">
                <a16:creationId xmlns:a16="http://schemas.microsoft.com/office/drawing/2014/main" id="{988FEB62-A306-880C-393F-EBE23DB0EA81}"/>
              </a:ext>
            </a:extLst>
          </p:cNvPr>
          <p:cNvSpPr>
            <a:spLocks noGrp="1"/>
          </p:cNvSpPr>
          <p:nvPr>
            <p:ph idx="1"/>
          </p:nvPr>
        </p:nvSpPr>
        <p:spPr/>
        <p:txBody>
          <a:bodyPr/>
          <a:lstStyle/>
          <a:p>
            <a:pPr marL="0" indent="0">
              <a:buNone/>
            </a:pPr>
            <a:r>
              <a:rPr lang="en-US" dirty="0"/>
              <a:t>Enumeration is the process for selecting the number of </a:t>
            </a:r>
            <a:r>
              <a:rPr lang="en-US" i="1" dirty="0"/>
              <a:t>sufficient</a:t>
            </a:r>
            <a:r>
              <a:rPr lang="en-US" dirty="0"/>
              <a:t> components</a:t>
            </a:r>
          </a:p>
          <a:p>
            <a:pPr marL="0" indent="0">
              <a:buNone/>
            </a:pPr>
            <a:endParaRPr lang="en-US" dirty="0"/>
          </a:p>
          <a:p>
            <a:pPr marL="0" indent="0">
              <a:buNone/>
            </a:pPr>
            <a:r>
              <a:rPr lang="en-US" dirty="0"/>
              <a:t>Parallel Analysis</a:t>
            </a:r>
          </a:p>
          <a:p>
            <a:pPr lvl="1"/>
            <a:r>
              <a:rPr lang="en-US" dirty="0"/>
              <a:t>Augment scree plot with same </a:t>
            </a:r>
          </a:p>
          <a:p>
            <a:pPr marL="457200" lvl="1" indent="0">
              <a:buNone/>
            </a:pPr>
            <a:r>
              <a:rPr lang="en-US" dirty="0"/>
              <a:t>PC extraction on random data</a:t>
            </a:r>
          </a:p>
          <a:p>
            <a:pPr lvl="1"/>
            <a:r>
              <a:rPr lang="en-US" dirty="0"/>
              <a:t>Only retain PCs which have a higher </a:t>
            </a:r>
          </a:p>
          <a:p>
            <a:pPr marL="914400" lvl="2" indent="0">
              <a:buNone/>
            </a:pPr>
            <a:r>
              <a:rPr lang="en-US" sz="2400" dirty="0"/>
              <a:t>eigenvalue than the same </a:t>
            </a:r>
          </a:p>
          <a:p>
            <a:pPr marL="914400" lvl="2" indent="0">
              <a:buNone/>
            </a:pPr>
            <a:r>
              <a:rPr lang="en-US" sz="2400" dirty="0"/>
              <a:t>PC in the random data</a:t>
            </a:r>
          </a:p>
          <a:p>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A0A04E80-8A80-05E4-6812-994B9CD53DBE}"/>
              </a:ext>
            </a:extLst>
          </p:cNvPr>
          <p:cNvSpPr>
            <a:spLocks noGrp="1"/>
          </p:cNvSpPr>
          <p:nvPr>
            <p:ph type="sldNum" sz="quarter" idx="12"/>
          </p:nvPr>
        </p:nvSpPr>
        <p:spPr/>
        <p:txBody>
          <a:bodyPr/>
          <a:lstStyle/>
          <a:p>
            <a:fld id="{0BD1E4AD-7C3E-1942-9738-052155FA6AEF}" type="slidenum">
              <a:rPr lang="en-US" smtClean="0"/>
              <a:pPr/>
              <a:t>60</a:t>
            </a:fld>
            <a:endParaRPr lang="en-US" dirty="0"/>
          </a:p>
        </p:txBody>
      </p:sp>
      <p:pic>
        <p:nvPicPr>
          <p:cNvPr id="9218" name="Picture 2" descr="Scree Test — screePlot • qacDR">
            <a:extLst>
              <a:ext uri="{FF2B5EF4-FFF2-40B4-BE49-F238E27FC236}">
                <a16:creationId xmlns:a16="http://schemas.microsoft.com/office/drawing/2014/main" id="{17D6EE56-C081-B6D6-F998-37FB6D7BB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3643" y="2030546"/>
            <a:ext cx="6488355" cy="4013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107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DC530-006F-C248-7C93-4CA632B60AB5}"/>
              </a:ext>
            </a:extLst>
          </p:cNvPr>
          <p:cNvSpPr>
            <a:spLocks noGrp="1"/>
          </p:cNvSpPr>
          <p:nvPr>
            <p:ph type="title"/>
          </p:nvPr>
        </p:nvSpPr>
        <p:spPr/>
        <p:txBody>
          <a:bodyPr>
            <a:normAutofit/>
          </a:bodyPr>
          <a:lstStyle/>
          <a:p>
            <a:r>
              <a:rPr lang="en-US" dirty="0"/>
              <a:t>Enumeration</a:t>
            </a:r>
          </a:p>
        </p:txBody>
      </p:sp>
      <p:sp>
        <p:nvSpPr>
          <p:cNvPr id="3" name="Content Placeholder 2">
            <a:extLst>
              <a:ext uri="{FF2B5EF4-FFF2-40B4-BE49-F238E27FC236}">
                <a16:creationId xmlns:a16="http://schemas.microsoft.com/office/drawing/2014/main" id="{988FEB62-A306-880C-393F-EBE23DB0EA81}"/>
              </a:ext>
            </a:extLst>
          </p:cNvPr>
          <p:cNvSpPr>
            <a:spLocks noGrp="1"/>
          </p:cNvSpPr>
          <p:nvPr>
            <p:ph idx="1"/>
          </p:nvPr>
        </p:nvSpPr>
        <p:spPr/>
        <p:txBody>
          <a:bodyPr/>
          <a:lstStyle/>
          <a:p>
            <a:pPr marL="0" indent="0">
              <a:buNone/>
            </a:pPr>
            <a:r>
              <a:rPr lang="en-US" dirty="0"/>
              <a:t>Enumeration is the process for selecting the number of </a:t>
            </a:r>
            <a:r>
              <a:rPr lang="en-US" i="1" dirty="0"/>
              <a:t>sufficient</a:t>
            </a:r>
            <a:r>
              <a:rPr lang="en-US" dirty="0"/>
              <a:t> components</a:t>
            </a:r>
          </a:p>
          <a:p>
            <a:pPr marL="0" indent="0">
              <a:buNone/>
            </a:pPr>
            <a:endParaRPr lang="en-US" dirty="0"/>
          </a:p>
          <a:p>
            <a:pPr marL="0" indent="0">
              <a:buNone/>
            </a:pPr>
            <a:r>
              <a:rPr lang="en-US" dirty="0" err="1"/>
              <a:t>Interpretatability</a:t>
            </a:r>
            <a:endParaRPr lang="en-US" dirty="0"/>
          </a:p>
          <a:p>
            <a:pPr lvl="1"/>
            <a:r>
              <a:rPr lang="en-US" dirty="0"/>
              <a:t>There is no guarantee that these rule may lead to a definitive number of components</a:t>
            </a:r>
          </a:p>
          <a:p>
            <a:pPr lvl="2"/>
            <a:r>
              <a:rPr lang="en-US" dirty="0"/>
              <a:t>Sometimes rules will conflict with one another</a:t>
            </a:r>
          </a:p>
          <a:p>
            <a:pPr lvl="2"/>
            <a:endParaRPr lang="en-US" dirty="0"/>
          </a:p>
          <a:p>
            <a:pPr lvl="1"/>
            <a:r>
              <a:rPr lang="en-US" dirty="0"/>
              <a:t>Two solutions might differ in their interpretability</a:t>
            </a:r>
          </a:p>
          <a:p>
            <a:pPr lvl="2"/>
            <a:r>
              <a:rPr lang="en-US" dirty="0"/>
              <a:t>Number of dimensions</a:t>
            </a:r>
          </a:p>
          <a:p>
            <a:pPr lvl="2"/>
            <a:r>
              <a:rPr lang="en-US" dirty="0"/>
              <a:t>Pattern of items related to principal components</a:t>
            </a:r>
          </a:p>
          <a:p>
            <a:pPr lvl="2"/>
            <a:r>
              <a:rPr lang="en-US" dirty="0"/>
              <a:t>“Substantial” variance explained</a:t>
            </a:r>
          </a:p>
          <a:p>
            <a:pPr lvl="1"/>
            <a:endParaRPr lang="en-US" dirty="0"/>
          </a:p>
          <a:p>
            <a:pPr lvl="1"/>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A0A04E80-8A80-05E4-6812-994B9CD53DBE}"/>
              </a:ext>
            </a:extLst>
          </p:cNvPr>
          <p:cNvSpPr>
            <a:spLocks noGrp="1"/>
          </p:cNvSpPr>
          <p:nvPr>
            <p:ph type="sldNum" sz="quarter" idx="12"/>
          </p:nvPr>
        </p:nvSpPr>
        <p:spPr/>
        <p:txBody>
          <a:bodyPr/>
          <a:lstStyle/>
          <a:p>
            <a:fld id="{0BD1E4AD-7C3E-1942-9738-052155FA6AEF}" type="slidenum">
              <a:rPr lang="en-US" smtClean="0"/>
              <a:pPr/>
              <a:t>61</a:t>
            </a:fld>
            <a:endParaRPr lang="en-US" dirty="0"/>
          </a:p>
        </p:txBody>
      </p:sp>
    </p:spTree>
    <p:extLst>
      <p:ext uri="{BB962C8B-B14F-4D97-AF65-F5344CB8AC3E}">
        <p14:creationId xmlns:p14="http://schemas.microsoft.com/office/powerpoint/2010/main" val="120491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80138-F344-01DD-D35A-ED8F4D22F4DD}"/>
              </a:ext>
            </a:extLst>
          </p:cNvPr>
          <p:cNvSpPr>
            <a:spLocks noGrp="1"/>
          </p:cNvSpPr>
          <p:nvPr>
            <p:ph type="title"/>
          </p:nvPr>
        </p:nvSpPr>
        <p:spPr/>
        <p:txBody>
          <a:bodyPr>
            <a:normAutofit/>
          </a:bodyPr>
          <a:lstStyle/>
          <a:p>
            <a:r>
              <a:rPr lang="en-US" dirty="0"/>
              <a:t>Enumeration: Summary</a:t>
            </a:r>
          </a:p>
        </p:txBody>
      </p:sp>
      <p:sp>
        <p:nvSpPr>
          <p:cNvPr id="3" name="Content Placeholder 2">
            <a:extLst>
              <a:ext uri="{FF2B5EF4-FFF2-40B4-BE49-F238E27FC236}">
                <a16:creationId xmlns:a16="http://schemas.microsoft.com/office/drawing/2014/main" id="{E75BA544-AA0B-1BB8-FD32-81FAF5A3A8CC}"/>
              </a:ext>
            </a:extLst>
          </p:cNvPr>
          <p:cNvSpPr>
            <a:spLocks noGrp="1"/>
          </p:cNvSpPr>
          <p:nvPr>
            <p:ph idx="1"/>
          </p:nvPr>
        </p:nvSpPr>
        <p:spPr/>
        <p:txBody>
          <a:bodyPr/>
          <a:lstStyle/>
          <a:p>
            <a:pPr marL="0" indent="0">
              <a:buNone/>
            </a:pPr>
            <a:r>
              <a:rPr lang="en-US" b="1" dirty="0"/>
              <a:t>Kaiser-Guttman Rule</a:t>
            </a:r>
            <a:r>
              <a:rPr lang="en-US" dirty="0"/>
              <a:t>: Eigenvalues &gt; 1</a:t>
            </a:r>
          </a:p>
          <a:p>
            <a:pPr marL="0" indent="0">
              <a:buNone/>
            </a:pPr>
            <a:endParaRPr lang="en-US" dirty="0"/>
          </a:p>
          <a:p>
            <a:pPr marL="0" indent="0">
              <a:buNone/>
            </a:pPr>
            <a:r>
              <a:rPr lang="en-US" b="1" dirty="0"/>
              <a:t>Scree plot</a:t>
            </a:r>
            <a:r>
              <a:rPr lang="en-US" dirty="0"/>
              <a:t>: Identify “bend” in PC plot and select factors above it</a:t>
            </a:r>
          </a:p>
          <a:p>
            <a:pPr marL="0" indent="0">
              <a:buNone/>
            </a:pPr>
            <a:endParaRPr lang="en-US" dirty="0"/>
          </a:p>
          <a:p>
            <a:pPr marL="0" indent="0">
              <a:buNone/>
            </a:pPr>
            <a:r>
              <a:rPr lang="en-US" b="1" dirty="0"/>
              <a:t>Parallel analysis</a:t>
            </a:r>
            <a:r>
              <a:rPr lang="en-US" dirty="0"/>
              <a:t>: Select number of PCs in real data with </a:t>
            </a:r>
            <a:r>
              <a:rPr lang="en-US" dirty="0" err="1"/>
              <a:t>eigens</a:t>
            </a:r>
            <a:r>
              <a:rPr lang="en-US" dirty="0"/>
              <a:t> above that of random data</a:t>
            </a:r>
          </a:p>
          <a:p>
            <a:pPr marL="0" indent="0">
              <a:buNone/>
            </a:pPr>
            <a:endParaRPr lang="en-US" dirty="0"/>
          </a:p>
          <a:p>
            <a:pPr marL="0" indent="0">
              <a:buNone/>
            </a:pPr>
            <a:r>
              <a:rPr lang="en-US" b="1" dirty="0"/>
              <a:t>Interpretability</a:t>
            </a:r>
            <a:r>
              <a:rPr lang="en-US" dirty="0"/>
              <a:t>: More subjective, inspect content of items to evaluate what they have in common. Retain factor if they seem to cover a meaningful, unidimensional (psychological) construct</a:t>
            </a:r>
          </a:p>
        </p:txBody>
      </p:sp>
      <p:sp>
        <p:nvSpPr>
          <p:cNvPr id="6" name="Slide Number Placeholder 5">
            <a:extLst>
              <a:ext uri="{FF2B5EF4-FFF2-40B4-BE49-F238E27FC236}">
                <a16:creationId xmlns:a16="http://schemas.microsoft.com/office/drawing/2014/main" id="{9A9A3344-500C-B5F9-3736-6AE0149EAC68}"/>
              </a:ext>
            </a:extLst>
          </p:cNvPr>
          <p:cNvSpPr>
            <a:spLocks noGrp="1"/>
          </p:cNvSpPr>
          <p:nvPr>
            <p:ph type="sldNum" sz="quarter" idx="12"/>
          </p:nvPr>
        </p:nvSpPr>
        <p:spPr/>
        <p:txBody>
          <a:bodyPr/>
          <a:lstStyle/>
          <a:p>
            <a:fld id="{0BD1E4AD-7C3E-1942-9738-052155FA6AEF}" type="slidenum">
              <a:rPr lang="en-US" smtClean="0"/>
              <a:pPr/>
              <a:t>62</a:t>
            </a:fld>
            <a:endParaRPr lang="en-US" dirty="0"/>
          </a:p>
        </p:txBody>
      </p:sp>
    </p:spTree>
    <p:extLst>
      <p:ext uri="{BB962C8B-B14F-4D97-AF65-F5344CB8AC3E}">
        <p14:creationId xmlns:p14="http://schemas.microsoft.com/office/powerpoint/2010/main" val="751846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A952-8ABC-7E7D-0439-00FC0C0FE01D}"/>
              </a:ext>
            </a:extLst>
          </p:cNvPr>
          <p:cNvSpPr>
            <a:spLocks noGrp="1"/>
          </p:cNvSpPr>
          <p:nvPr>
            <p:ph type="title"/>
          </p:nvPr>
        </p:nvSpPr>
        <p:spPr/>
        <p:txBody>
          <a:bodyPr>
            <a:normAutofit/>
          </a:bodyPr>
          <a:lstStyle/>
          <a:p>
            <a:r>
              <a:rPr lang="en-US" dirty="0"/>
              <a:t>Model-Free versus Model-based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F1498B8-7A20-89D2-C967-185BAED9690A}"/>
                  </a:ext>
                </a:extLst>
              </p:cNvPr>
              <p:cNvSpPr>
                <a:spLocks noGrp="1"/>
              </p:cNvSpPr>
              <p:nvPr>
                <p:ph idx="1"/>
              </p:nvPr>
            </p:nvSpPr>
            <p:spPr/>
            <p:txBody>
              <a:bodyPr/>
              <a:lstStyle/>
              <a:p>
                <a:pPr marL="0" indent="0">
                  <a:buNone/>
                </a:pPr>
                <a:r>
                  <a:rPr lang="en-US" dirty="0"/>
                  <a:t>Principal Component Analysis is completely data-driven and ultimately a re-expression of the total variance contained in a set of items.</a:t>
                </a:r>
              </a:p>
              <a:p>
                <a:pPr marL="0" indent="0">
                  <a:buNone/>
                </a:pPr>
                <a:endParaRPr lang="en-US" dirty="0"/>
              </a:p>
              <a:p>
                <a:pPr marL="0" indent="0">
                  <a:buNone/>
                </a:pPr>
                <a:r>
                  <a:rPr lang="en-US" dirty="0"/>
                  <a:t>Factor analysis provides model-based alternatives which attempt to solve this issue of underlying dimensions</a:t>
                </a:r>
              </a:p>
              <a:p>
                <a:pPr lvl="1"/>
                <a:r>
                  <a:rPr lang="en-US" dirty="0"/>
                  <a:t>Attempt to reproduce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𝚺</m:t>
                        </m:r>
                      </m:e>
                      <m:sub>
                        <m:r>
                          <a:rPr lang="nl-NL" b="0" i="1" smtClean="0">
                            <a:latin typeface="Cambria Math" panose="02040503050406030204" pitchFamily="18" charset="0"/>
                          </a:rPr>
                          <m:t>𝑌</m:t>
                        </m:r>
                      </m:sub>
                    </m:sSub>
                  </m:oMath>
                </a14:m>
                <a:r>
                  <a:rPr lang="en-US" dirty="0"/>
                  <a:t> by approximation (we thus get model (mis)fit)</a:t>
                </a:r>
              </a:p>
              <a:p>
                <a:pPr lvl="1"/>
                <a:r>
                  <a:rPr lang="en-US" dirty="0"/>
                  <a:t>Model residuals with distributional assumptions</a:t>
                </a:r>
              </a:p>
              <a:p>
                <a:pPr lvl="1"/>
                <a:r>
                  <a:rPr lang="en-US" dirty="0"/>
                  <a:t>Estimate variance (and in some instances the mean) of true scores</a:t>
                </a:r>
              </a:p>
            </p:txBody>
          </p:sp>
        </mc:Choice>
        <mc:Fallback>
          <p:sp>
            <p:nvSpPr>
              <p:cNvPr id="3" name="Content Placeholder 2">
                <a:extLst>
                  <a:ext uri="{FF2B5EF4-FFF2-40B4-BE49-F238E27FC236}">
                    <a16:creationId xmlns:a16="http://schemas.microsoft.com/office/drawing/2014/main" id="{0F1498B8-7A20-89D2-C967-185BAED9690A}"/>
                  </a:ext>
                </a:extLst>
              </p:cNvPr>
              <p:cNvSpPr>
                <a:spLocks noGrp="1" noRot="1" noChangeAspect="1" noMove="1" noResize="1" noEditPoints="1" noAdjustHandles="1" noChangeArrowheads="1" noChangeShapeType="1" noTextEdit="1"/>
              </p:cNvSpPr>
              <p:nvPr>
                <p:ph idx="1"/>
              </p:nvPr>
            </p:nvSpPr>
            <p:spPr>
              <a:blipFill>
                <a:blip r:embed="rId2"/>
                <a:stretch>
                  <a:fillRect l="-1085"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175A1A13-2196-E588-D425-FDD8A2B66DBE}"/>
              </a:ext>
            </a:extLst>
          </p:cNvPr>
          <p:cNvSpPr>
            <a:spLocks noGrp="1"/>
          </p:cNvSpPr>
          <p:nvPr>
            <p:ph type="sldNum" sz="quarter" idx="12"/>
          </p:nvPr>
        </p:nvSpPr>
        <p:spPr/>
        <p:txBody>
          <a:bodyPr/>
          <a:lstStyle/>
          <a:p>
            <a:fld id="{0BD1E4AD-7C3E-1942-9738-052155FA6AEF}" type="slidenum">
              <a:rPr lang="en-US" smtClean="0"/>
              <a:pPr/>
              <a:t>63</a:t>
            </a:fld>
            <a:endParaRPr lang="en-US" dirty="0"/>
          </a:p>
        </p:txBody>
      </p:sp>
    </p:spTree>
    <p:extLst>
      <p:ext uri="{BB962C8B-B14F-4D97-AF65-F5344CB8AC3E}">
        <p14:creationId xmlns:p14="http://schemas.microsoft.com/office/powerpoint/2010/main" val="247688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10AB-B961-6863-24C7-626E43374E22}"/>
              </a:ext>
            </a:extLst>
          </p:cNvPr>
          <p:cNvSpPr>
            <a:spLocks noGrp="1"/>
          </p:cNvSpPr>
          <p:nvPr>
            <p:ph type="title"/>
          </p:nvPr>
        </p:nvSpPr>
        <p:spPr/>
        <p:txBody>
          <a:bodyPr>
            <a:normAutofit/>
          </a:bodyPr>
          <a:lstStyle/>
          <a:p>
            <a:r>
              <a:rPr lang="en-US" sz="4800" dirty="0"/>
              <a:t>Factor Analysis</a:t>
            </a:r>
          </a:p>
        </p:txBody>
      </p:sp>
      <p:sp>
        <p:nvSpPr>
          <p:cNvPr id="3" name="Text Placeholder 2">
            <a:extLst>
              <a:ext uri="{FF2B5EF4-FFF2-40B4-BE49-F238E27FC236}">
                <a16:creationId xmlns:a16="http://schemas.microsoft.com/office/drawing/2014/main" id="{8BAB3400-2CD5-F1F8-DF48-D871FFB07535}"/>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E6D864E8-CFF8-4DC2-A158-39030EE814D8}"/>
              </a:ext>
            </a:extLst>
          </p:cNvPr>
          <p:cNvSpPr>
            <a:spLocks noGrp="1"/>
          </p:cNvSpPr>
          <p:nvPr>
            <p:ph type="sldNum" sz="quarter" idx="12"/>
          </p:nvPr>
        </p:nvSpPr>
        <p:spPr/>
        <p:txBody>
          <a:bodyPr/>
          <a:lstStyle/>
          <a:p>
            <a:fld id="{0BD1E4AD-7C3E-1942-9738-052155FA6AEF}" type="slidenum">
              <a:rPr lang="en-US" smtClean="0"/>
              <a:t>64</a:t>
            </a:fld>
            <a:endParaRPr lang="en-US"/>
          </a:p>
        </p:txBody>
      </p:sp>
    </p:spTree>
    <p:extLst>
      <p:ext uri="{BB962C8B-B14F-4D97-AF65-F5344CB8AC3E}">
        <p14:creationId xmlns:p14="http://schemas.microsoft.com/office/powerpoint/2010/main" val="23769712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8C1E-9067-66A8-E9DF-D8BAEF96F44E}"/>
              </a:ext>
            </a:extLst>
          </p:cNvPr>
          <p:cNvSpPr>
            <a:spLocks noGrp="1"/>
          </p:cNvSpPr>
          <p:nvPr>
            <p:ph type="title"/>
          </p:nvPr>
        </p:nvSpPr>
        <p:spPr/>
        <p:txBody>
          <a:bodyPr>
            <a:normAutofit/>
          </a:bodyPr>
          <a:lstStyle/>
          <a:p>
            <a:r>
              <a:rPr lang="en-US" dirty="0"/>
              <a:t>The History of Factor Analysis</a:t>
            </a:r>
          </a:p>
        </p:txBody>
      </p:sp>
      <p:pic>
        <p:nvPicPr>
          <p:cNvPr id="12290" name="Picture 2" descr="Charles Spearman - Wikidata">
            <a:extLst>
              <a:ext uri="{FF2B5EF4-FFF2-40B4-BE49-F238E27FC236}">
                <a16:creationId xmlns:a16="http://schemas.microsoft.com/office/drawing/2014/main" id="{84B5670A-2765-F254-AAA3-80109918AD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7857000" y="1074738"/>
            <a:ext cx="3296486" cy="512603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7990DF3-D8D9-AAAE-A0C1-D5B084E249AB}"/>
              </a:ext>
            </a:extLst>
          </p:cNvPr>
          <p:cNvSpPr>
            <a:spLocks noGrp="1"/>
          </p:cNvSpPr>
          <p:nvPr>
            <p:ph type="ftr" sz="quarter" idx="4294967295"/>
          </p:nvPr>
        </p:nvSpPr>
        <p:spPr>
          <a:xfrm>
            <a:off x="4038599" y="6492875"/>
            <a:ext cx="4114800" cy="365125"/>
          </a:xfrm>
        </p:spPr>
        <p:txBody>
          <a:bodyPr/>
          <a:lstStyle/>
          <a:p>
            <a:r>
              <a:rPr lang="en-US"/>
              <a:t>Psychometrics and SEM</a:t>
            </a:r>
            <a:endParaRPr lang="en-US" dirty="0"/>
          </a:p>
        </p:txBody>
      </p:sp>
      <p:sp>
        <p:nvSpPr>
          <p:cNvPr id="6" name="Slide Number Placeholder 5">
            <a:extLst>
              <a:ext uri="{FF2B5EF4-FFF2-40B4-BE49-F238E27FC236}">
                <a16:creationId xmlns:a16="http://schemas.microsoft.com/office/drawing/2014/main" id="{7E20672C-4470-90F8-34DE-2B443F5A8405}"/>
              </a:ext>
            </a:extLst>
          </p:cNvPr>
          <p:cNvSpPr>
            <a:spLocks noGrp="1"/>
          </p:cNvSpPr>
          <p:nvPr>
            <p:ph type="sldNum" sz="quarter" idx="12"/>
          </p:nvPr>
        </p:nvSpPr>
        <p:spPr/>
        <p:txBody>
          <a:bodyPr/>
          <a:lstStyle/>
          <a:p>
            <a:fld id="{0BD1E4AD-7C3E-1942-9738-052155FA6AEF}" type="slidenum">
              <a:rPr lang="en-US" smtClean="0"/>
              <a:pPr/>
              <a:t>65</a:t>
            </a:fld>
            <a:endParaRPr lang="en-US" dirty="0"/>
          </a:p>
        </p:txBody>
      </p:sp>
      <p:sp>
        <p:nvSpPr>
          <p:cNvPr id="4" name="Date Placeholder 3">
            <a:extLst>
              <a:ext uri="{FF2B5EF4-FFF2-40B4-BE49-F238E27FC236}">
                <a16:creationId xmlns:a16="http://schemas.microsoft.com/office/drawing/2014/main" id="{199DC1B4-4C9D-652E-7B86-2A777FB6E806}"/>
              </a:ext>
            </a:extLst>
          </p:cNvPr>
          <p:cNvSpPr>
            <a:spLocks noGrp="1"/>
          </p:cNvSpPr>
          <p:nvPr>
            <p:ph type="dt" sz="half" idx="4294967295"/>
          </p:nvPr>
        </p:nvSpPr>
        <p:spPr>
          <a:xfrm>
            <a:off x="0" y="6492875"/>
            <a:ext cx="2743200" cy="365125"/>
          </a:xfrm>
          <a:prstGeom prst="rect">
            <a:avLst/>
          </a:prstGeom>
        </p:spPr>
        <p:txBody>
          <a:bodyPr/>
          <a:lstStyle/>
          <a:p>
            <a:fld id="{9E756332-974E-044C-8086-B9FF85E4896B}" type="datetime1">
              <a:rPr lang="en-US" smtClean="0"/>
              <a:t>9/2/2024</a:t>
            </a:fld>
            <a:endParaRPr lang="en-US" dirty="0"/>
          </a:p>
        </p:txBody>
      </p:sp>
      <p:sp>
        <p:nvSpPr>
          <p:cNvPr id="7" name="Text Box 3">
            <a:extLst>
              <a:ext uri="{FF2B5EF4-FFF2-40B4-BE49-F238E27FC236}">
                <a16:creationId xmlns:a16="http://schemas.microsoft.com/office/drawing/2014/main" id="{7809E58A-EA66-8A3D-90A0-26E9FDAAC797}"/>
              </a:ext>
            </a:extLst>
          </p:cNvPr>
          <p:cNvSpPr txBox="1">
            <a:spLocks noChangeArrowheads="1"/>
          </p:cNvSpPr>
          <p:nvPr/>
        </p:nvSpPr>
        <p:spPr bwMode="auto">
          <a:xfrm>
            <a:off x="1326710" y="1615446"/>
            <a:ext cx="4879753" cy="4154984"/>
          </a:xfrm>
          <a:prstGeom prst="rect">
            <a:avLst/>
          </a:prstGeom>
          <a:noFill/>
          <a:ln w="9525">
            <a:noFill/>
            <a:miter lim="800000"/>
            <a:headEnd/>
            <a:tailEnd/>
          </a:ln>
        </p:spPr>
        <p:txBody>
          <a:bodyPr wrap="square">
            <a:spAutoFit/>
          </a:bodyPr>
          <a:lstStyle/>
          <a:p>
            <a:r>
              <a:rPr lang="en-US" sz="2400" dirty="0">
                <a:solidFill>
                  <a:schemeClr val="tx2"/>
                </a:solidFill>
                <a:latin typeface="Minion Pro" panose="02040503050201020203" pitchFamily="18" charset="0"/>
              </a:rPr>
              <a:t>“</a:t>
            </a:r>
            <a:r>
              <a:rPr lang="en-US" sz="2400" dirty="0">
                <a:latin typeface="Minion Pro" panose="02040503050201020203" pitchFamily="18" charset="0"/>
              </a:rPr>
              <a:t>…...we reach the profoundly important conclusion </a:t>
            </a:r>
            <a:r>
              <a:rPr lang="en-US" sz="2400" i="1" dirty="0">
                <a:latin typeface="Minion Pro" panose="02040503050201020203" pitchFamily="18" charset="0"/>
              </a:rPr>
              <a:t>that there really exists a something that we may provisionally term “General Sensory Discrimination” and similarly a “General Intelligence” and further that the functional correspondence between these two is not appreciably less than absolute</a:t>
            </a:r>
            <a:r>
              <a:rPr lang="en-US" sz="2400" dirty="0">
                <a:latin typeface="Minion Pro" panose="02040503050201020203" pitchFamily="18" charset="0"/>
              </a:rPr>
              <a:t>. (Italics in the original.) </a:t>
            </a:r>
          </a:p>
          <a:p>
            <a:endParaRPr lang="en-US" sz="2400" dirty="0">
              <a:latin typeface="Minion Pro" panose="02040503050201020203" pitchFamily="18" charset="0"/>
            </a:endParaRPr>
          </a:p>
          <a:p>
            <a:r>
              <a:rPr lang="en-US" sz="2400" dirty="0">
                <a:latin typeface="Minion Pro" panose="02040503050201020203" pitchFamily="18" charset="0"/>
              </a:rPr>
              <a:t>(Spearman, 1904)</a:t>
            </a:r>
            <a:r>
              <a:rPr lang="en-US" sz="2400" dirty="0">
                <a:solidFill>
                  <a:schemeClr val="tx2"/>
                </a:solidFill>
                <a:latin typeface="Minion Pro" panose="02040503050201020203" pitchFamily="18" charset="0"/>
              </a:rPr>
              <a:t>”</a:t>
            </a:r>
            <a:endParaRPr lang="en-US" sz="2400" dirty="0">
              <a:latin typeface="Minion Pro" panose="02040503050201020203" pitchFamily="18" charset="0"/>
            </a:endParaRPr>
          </a:p>
        </p:txBody>
      </p:sp>
    </p:spTree>
    <p:extLst>
      <p:ext uri="{BB962C8B-B14F-4D97-AF65-F5344CB8AC3E}">
        <p14:creationId xmlns:p14="http://schemas.microsoft.com/office/powerpoint/2010/main" val="11985522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FCD60-550D-AC9A-C8CB-36A81426F473}"/>
              </a:ext>
            </a:extLst>
          </p:cNvPr>
          <p:cNvSpPr>
            <a:spLocks noGrp="1"/>
          </p:cNvSpPr>
          <p:nvPr>
            <p:ph type="title"/>
          </p:nvPr>
        </p:nvSpPr>
        <p:spPr/>
        <p:txBody>
          <a:bodyPr>
            <a:normAutofit/>
          </a:bodyPr>
          <a:lstStyle/>
          <a:p>
            <a:r>
              <a:rPr lang="en-US" dirty="0"/>
              <a:t>The History of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24AF6FA-E793-20B7-245C-E3891B6AB2AF}"/>
                  </a:ext>
                </a:extLst>
              </p:cNvPr>
              <p:cNvSpPr>
                <a:spLocks noGrp="1"/>
              </p:cNvSpPr>
              <p:nvPr>
                <p:ph idx="1"/>
              </p:nvPr>
            </p:nvSpPr>
            <p:spPr/>
            <p:txBody>
              <a:bodyPr/>
              <a:lstStyle/>
              <a:p>
                <a:r>
                  <a:rPr lang="en-US" sz="2800" dirty="0">
                    <a:latin typeface="Minion Pro" panose="02040503050201020203" pitchFamily="18" charset="0"/>
                  </a:rPr>
                  <a:t>Many of the cruxes of factor analysis are contained in this quotation</a:t>
                </a:r>
              </a:p>
              <a:p>
                <a:endParaRPr lang="en-US" sz="2800" dirty="0">
                  <a:latin typeface="Minion Pro" panose="02040503050201020203" pitchFamily="18" charset="0"/>
                </a:endParaRPr>
              </a:p>
              <a:p>
                <a:pPr lvl="1"/>
                <a:r>
                  <a:rPr lang="en-US" i="1" dirty="0">
                    <a:latin typeface="Minion Pro" panose="02040503050201020203" pitchFamily="18" charset="0"/>
                  </a:rPr>
                  <a:t>“that there really exists a something that we may provisionally term “General Sensory Discrimination” and similarly a “General Intelligence”</a:t>
                </a:r>
              </a:p>
              <a:p>
                <a:pPr lvl="2"/>
                <a:r>
                  <a:rPr lang="en-US" dirty="0"/>
                  <a:t>The existent general attributes – a.k.a. factor or latent variables – that we are not able to directly observe</a:t>
                </a:r>
              </a:p>
              <a:p>
                <a:pPr lvl="2"/>
                <a:r>
                  <a:rPr lang="en-US" dirty="0"/>
                  <a:t>Labels of these factors are provisional</a:t>
                </a:r>
              </a:p>
              <a:p>
                <a:pPr lvl="2"/>
                <a:endParaRPr lang="en-US" dirty="0"/>
              </a:p>
              <a:p>
                <a:pPr lvl="1"/>
                <a:endParaRPr lang="en-US" dirty="0"/>
              </a:p>
              <a:p>
                <a:pPr lvl="1"/>
                <a:r>
                  <a:rPr lang="en-US" sz="2400" i="1" dirty="0">
                    <a:latin typeface="Minion Pro" panose="02040503050201020203" pitchFamily="18" charset="0"/>
                  </a:rPr>
                  <a:t>the functional correspondence between these two is not appreciably less than absolute</a:t>
                </a:r>
              </a:p>
              <a:p>
                <a:pPr lvl="2"/>
                <a:r>
                  <a:rPr lang="en-US" dirty="0"/>
                  <a:t>These unobserved dimensions may be related to some degree</a:t>
                </a:r>
              </a:p>
              <a:p>
                <a:pPr lvl="2"/>
                <a:r>
                  <a:rPr lang="en-US" dirty="0"/>
                  <a:t>Spearman thought they were correlated at </a:t>
                </a:r>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=1</m:t>
                    </m:r>
                  </m:oMath>
                </a14:m>
                <a:r>
                  <a:rPr lang="en-US" dirty="0"/>
                  <a:t> (or really that they collapsed into a single dimension), but later work by Thurstone (1935; </a:t>
                </a:r>
                <a:r>
                  <a:rPr lang="en-US" i="1" dirty="0"/>
                  <a:t>Vectors of the Mind</a:t>
                </a:r>
                <a:r>
                  <a:rPr lang="en-US" dirty="0"/>
                  <a:t>) considered factors that were correlated at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𝜌</m:t>
                        </m:r>
                      </m:e>
                    </m:d>
                    <m:r>
                      <a:rPr lang="en-US" b="0" i="1" smtClean="0">
                        <a:latin typeface="Cambria Math" panose="02040503050406030204" pitchFamily="18" charset="0"/>
                      </a:rPr>
                      <m:t>&lt;1</m:t>
                    </m:r>
                  </m:oMath>
                </a14:m>
                <a:endParaRPr lang="en-US" dirty="0"/>
              </a:p>
            </p:txBody>
          </p:sp>
        </mc:Choice>
        <mc:Fallback>
          <p:sp>
            <p:nvSpPr>
              <p:cNvPr id="3" name="Content Placeholder 2">
                <a:extLst>
                  <a:ext uri="{FF2B5EF4-FFF2-40B4-BE49-F238E27FC236}">
                    <a16:creationId xmlns:a16="http://schemas.microsoft.com/office/drawing/2014/main" id="{A24AF6FA-E793-20B7-245C-E3891B6AB2AF}"/>
                  </a:ext>
                </a:extLst>
              </p:cNvPr>
              <p:cNvSpPr>
                <a:spLocks noGrp="1" noRot="1" noChangeAspect="1" noMove="1" noResize="1" noEditPoints="1" noAdjustHandles="1" noChangeArrowheads="1" noChangeShapeType="1" noTextEdit="1"/>
              </p:cNvSpPr>
              <p:nvPr>
                <p:ph idx="1"/>
              </p:nvPr>
            </p:nvSpPr>
            <p:spPr>
              <a:blipFill>
                <a:blip r:embed="rId2"/>
                <a:stretch>
                  <a:fillRect l="-930" t="-190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46B0DBE1-F6DB-AA95-BB69-DE635840BCC7}"/>
              </a:ext>
            </a:extLst>
          </p:cNvPr>
          <p:cNvSpPr>
            <a:spLocks noGrp="1"/>
          </p:cNvSpPr>
          <p:nvPr>
            <p:ph type="sldNum" sz="quarter" idx="12"/>
          </p:nvPr>
        </p:nvSpPr>
        <p:spPr/>
        <p:txBody>
          <a:bodyPr/>
          <a:lstStyle/>
          <a:p>
            <a:fld id="{0BD1E4AD-7C3E-1942-9738-052155FA6AEF}" type="slidenum">
              <a:rPr lang="en-US" smtClean="0"/>
              <a:pPr/>
              <a:t>66</a:t>
            </a:fld>
            <a:endParaRPr lang="en-US" dirty="0"/>
          </a:p>
        </p:txBody>
      </p:sp>
    </p:spTree>
    <p:extLst>
      <p:ext uri="{BB962C8B-B14F-4D97-AF65-F5344CB8AC3E}">
        <p14:creationId xmlns:p14="http://schemas.microsoft.com/office/powerpoint/2010/main" val="41552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69276-C898-2986-1296-27E351EEAD12}"/>
              </a:ext>
            </a:extLst>
          </p:cNvPr>
          <p:cNvSpPr>
            <a:spLocks noGrp="1"/>
          </p:cNvSpPr>
          <p:nvPr>
            <p:ph type="title"/>
          </p:nvPr>
        </p:nvSpPr>
        <p:spPr/>
        <p:txBody>
          <a:bodyPr>
            <a:normAutofit/>
          </a:bodyPr>
          <a:lstStyle/>
          <a:p>
            <a:r>
              <a:rPr lang="en-US" dirty="0"/>
              <a:t>Latent Variables in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9B95859-CDCA-3F59-EA8F-1223702E2BE2}"/>
                  </a:ext>
                </a:extLst>
              </p:cNvPr>
              <p:cNvSpPr>
                <a:spLocks noGrp="1"/>
              </p:cNvSpPr>
              <p:nvPr>
                <p:ph idx="1"/>
              </p:nvPr>
            </p:nvSpPr>
            <p:spPr/>
            <p:txBody>
              <a:bodyPr/>
              <a:lstStyle/>
              <a:p>
                <a:pPr marL="0" indent="0">
                  <a:buNone/>
                </a:pPr>
                <a:r>
                  <a:rPr lang="en-US" dirty="0"/>
                  <a:t>In PCA we talk about components, in factor analysis we talk about latent variables or “factors”</a:t>
                </a:r>
              </a:p>
              <a:p>
                <a:pPr marL="0" indent="0">
                  <a:buNone/>
                </a:pPr>
                <a:endParaRPr lang="en-US" dirty="0"/>
              </a:p>
              <a:p>
                <a:pPr marL="0" indent="0">
                  <a:buNone/>
                </a:pPr>
                <a:r>
                  <a:rPr lang="en-US" dirty="0"/>
                  <a:t>Latent variables are conceptualized as the unobserved common cause of a set of item responses</a:t>
                </a:r>
              </a:p>
              <a:p>
                <a:pPr lvl="1"/>
                <a:r>
                  <a:rPr lang="en-US" dirty="0"/>
                  <a:t>Explain the correlations between sets of items (remember our definition of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oMath>
                </a14:m>
                <a:r>
                  <a:rPr lang="en-US" dirty="0"/>
                  <a:t>)</a:t>
                </a:r>
              </a:p>
              <a:p>
                <a:pPr lvl="1"/>
                <a:r>
                  <a:rPr lang="en-US" dirty="0"/>
                  <a:t>Once we regress out this unobserved variable, we have a condition of “local independence”</a:t>
                </a:r>
              </a:p>
              <a:p>
                <a:pPr lvl="1"/>
                <a:endParaRPr lang="en-US" dirty="0"/>
              </a:p>
            </p:txBody>
          </p:sp>
        </mc:Choice>
        <mc:Fallback>
          <p:sp>
            <p:nvSpPr>
              <p:cNvPr id="3" name="Content Placeholder 2">
                <a:extLst>
                  <a:ext uri="{FF2B5EF4-FFF2-40B4-BE49-F238E27FC236}">
                    <a16:creationId xmlns:a16="http://schemas.microsoft.com/office/drawing/2014/main" id="{19B95859-CDCA-3F59-EA8F-1223702E2BE2}"/>
                  </a:ext>
                </a:extLst>
              </p:cNvPr>
              <p:cNvSpPr>
                <a:spLocks noGrp="1" noRot="1" noChangeAspect="1" noMove="1" noResize="1" noEditPoints="1" noAdjustHandles="1" noChangeArrowheads="1" noChangeShapeType="1" noTextEdit="1"/>
              </p:cNvSpPr>
              <p:nvPr>
                <p:ph idx="1"/>
              </p:nvPr>
            </p:nvSpPr>
            <p:spPr>
              <a:blipFill>
                <a:blip r:embed="rId2"/>
                <a:stretch>
                  <a:fillRect l="-1085" t="-1902" r="-155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E60AFBBF-6CB2-F14C-6D48-596F906B15E9}"/>
              </a:ext>
            </a:extLst>
          </p:cNvPr>
          <p:cNvSpPr>
            <a:spLocks noGrp="1"/>
          </p:cNvSpPr>
          <p:nvPr>
            <p:ph type="sldNum" sz="quarter" idx="12"/>
          </p:nvPr>
        </p:nvSpPr>
        <p:spPr/>
        <p:txBody>
          <a:bodyPr/>
          <a:lstStyle/>
          <a:p>
            <a:fld id="{0BD1E4AD-7C3E-1942-9738-052155FA6AEF}" type="slidenum">
              <a:rPr lang="en-US" smtClean="0"/>
              <a:pPr/>
              <a:t>67</a:t>
            </a:fld>
            <a:endParaRPr lang="en-US" dirty="0"/>
          </a:p>
        </p:txBody>
      </p:sp>
    </p:spTree>
    <p:extLst>
      <p:ext uri="{BB962C8B-B14F-4D97-AF65-F5344CB8AC3E}">
        <p14:creationId xmlns:p14="http://schemas.microsoft.com/office/powerpoint/2010/main" val="2886705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0FBD-C9D1-E76E-3B80-76170570C08B}"/>
              </a:ext>
            </a:extLst>
          </p:cNvPr>
          <p:cNvSpPr>
            <a:spLocks noGrp="1"/>
          </p:cNvSpPr>
          <p:nvPr>
            <p:ph type="title"/>
          </p:nvPr>
        </p:nvSpPr>
        <p:spPr/>
        <p:txBody>
          <a:bodyPr>
            <a:normAutofit/>
          </a:bodyPr>
          <a:lstStyle/>
          <a:p>
            <a:r>
              <a:rPr lang="en-US" dirty="0"/>
              <a:t>The Factor Analytic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D52EFD4-FA53-0CEE-8727-700BF1A9C4B2}"/>
                  </a:ext>
                </a:extLst>
              </p:cNvPr>
              <p:cNvSpPr>
                <a:spLocks noGrp="1"/>
              </p:cNvSpPr>
              <p:nvPr>
                <p:ph idx="1"/>
              </p:nvPr>
            </p:nvSpPr>
            <p:spPr/>
            <p:txBody>
              <a:bodyPr/>
              <a:lstStyle/>
              <a:p>
                <a:pPr marL="0" indent="0">
                  <a:buNone/>
                </a:pPr>
                <a:r>
                  <a:rPr lang="en-US" dirty="0"/>
                  <a:t>Taking a vector of observed item responses </a:t>
                </a:r>
                <a14:m>
                  <m:oMath xmlns:m="http://schemas.openxmlformats.org/officeDocument/2006/math">
                    <m:r>
                      <a:rPr lang="en-US" b="1" i="0" smtClean="0">
                        <a:latin typeface="Cambria Math" panose="02040503050406030204" pitchFamily="18" charset="0"/>
                      </a:rPr>
                      <m:t>𝐲</m:t>
                    </m:r>
                  </m:oMath>
                </a14:m>
                <a:r>
                  <a:rPr lang="en-US" dirty="0"/>
                  <a:t> for person </a:t>
                </a:r>
                <a14:m>
                  <m:oMath xmlns:m="http://schemas.openxmlformats.org/officeDocument/2006/math">
                    <m:r>
                      <a:rPr lang="en-US" b="0" i="1" smtClean="0">
                        <a:latin typeface="Cambria Math" panose="02040503050406030204" pitchFamily="18" charset="0"/>
                      </a:rPr>
                      <m:t>𝑖</m:t>
                    </m:r>
                  </m:oMath>
                </a14:m>
                <a:r>
                  <a:rPr lang="en-US" dirty="0"/>
                  <a:t>, the factor analytic model considers a function of item intercepts (</a:t>
                </a:r>
                <a14:m>
                  <m:oMath xmlns:m="http://schemas.openxmlformats.org/officeDocument/2006/math">
                    <m:r>
                      <a:rPr lang="en-US" b="1" i="0" smtClean="0">
                        <a:latin typeface="Cambria Math" panose="02040503050406030204" pitchFamily="18" charset="0"/>
                      </a:rPr>
                      <m:t>𝛎</m:t>
                    </m:r>
                  </m:oMath>
                </a14:m>
                <a:r>
                  <a:rPr lang="en-US" dirty="0"/>
                  <a:t>), the weighted (</a:t>
                </a:r>
                <a14:m>
                  <m:oMath xmlns:m="http://schemas.openxmlformats.org/officeDocument/2006/math">
                    <m:r>
                      <a:rPr lang="en-US" b="1" i="0" smtClean="0">
                        <a:latin typeface="Cambria Math" panose="02040503050406030204" pitchFamily="18" charset="0"/>
                      </a:rPr>
                      <m:t>𝚲</m:t>
                    </m:r>
                  </m:oMath>
                </a14:m>
                <a:r>
                  <a:rPr lang="en-US" dirty="0"/>
                  <a:t>) contribution of the unobserved latent variable (</a:t>
                </a:r>
                <a14:m>
                  <m:oMath xmlns:m="http://schemas.openxmlformats.org/officeDocument/2006/math">
                    <m:r>
                      <a:rPr lang="en-US" b="1" i="0" smtClean="0">
                        <a:latin typeface="Cambria Math" panose="02040503050406030204" pitchFamily="18" charset="0"/>
                      </a:rPr>
                      <m:t>𝛈</m:t>
                    </m:r>
                  </m:oMath>
                </a14:m>
                <a:r>
                  <a:rPr lang="en-US" dirty="0"/>
                  <a:t>), and Gaussian-distributed error terms (</a:t>
                </a:r>
                <a14:m>
                  <m:oMath xmlns:m="http://schemas.openxmlformats.org/officeDocument/2006/math">
                    <m:r>
                      <a:rPr lang="en-US" b="1" i="0" smtClean="0">
                        <a:latin typeface="Cambria Math" panose="02040503050406030204" pitchFamily="18" charset="0"/>
                      </a:rPr>
                      <m:t>𝛆</m:t>
                    </m:r>
                  </m:oMath>
                </a14:m>
                <a:r>
                  <a:rPr lang="en-US" dirty="0"/>
                  <a:t>) with covariance </a:t>
                </a:r>
                <a14:m>
                  <m:oMath xmlns:m="http://schemas.openxmlformats.org/officeDocument/2006/math">
                    <m:r>
                      <a:rPr lang="en-US" b="1">
                        <a:latin typeface="Cambria Math" panose="02040503050406030204" pitchFamily="18" charset="0"/>
                      </a:rPr>
                      <m:t>𝚯</m:t>
                    </m:r>
                  </m:oMath>
                </a14:m>
                <a:endParaRPr lang="en-US" i="1" dirty="0"/>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𝐲</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0" smtClean="0">
                        <a:latin typeface="Cambria Math" panose="02040503050406030204" pitchFamily="18" charset="0"/>
                      </a:rPr>
                      <m:t>𝛎</m:t>
                    </m:r>
                    <m:r>
                      <a:rPr lang="en-US" b="0" i="1" smtClean="0">
                        <a:latin typeface="Cambria Math" panose="02040503050406030204" pitchFamily="18" charset="0"/>
                      </a:rPr>
                      <m:t>+</m:t>
                    </m:r>
                    <m:r>
                      <a:rPr lang="en-US" b="1" i="0" smtClean="0">
                        <a:latin typeface="Cambria Math" panose="02040503050406030204" pitchFamily="18" charset="0"/>
                      </a:rPr>
                      <m:t>𝚲</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𝛈</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𝛆</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𝛆</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𝑀𝑉𝑁</m:t>
                    </m:r>
                    <m:r>
                      <a:rPr lang="en-US" b="0" i="1" smtClean="0">
                        <a:latin typeface="Cambria Math" panose="02040503050406030204" pitchFamily="18" charset="0"/>
                      </a:rPr>
                      <m:t>(0,</m:t>
                    </m:r>
                    <m:r>
                      <a:rPr lang="en-US" b="1" i="0" smtClean="0">
                        <a:latin typeface="Cambria Math" panose="02040503050406030204" pitchFamily="18" charset="0"/>
                      </a:rPr>
                      <m:t>𝚯</m:t>
                    </m:r>
                    <m:r>
                      <a:rPr lang="en-US" b="0" i="1" smtClean="0">
                        <a:latin typeface="Cambria Math" panose="02040503050406030204" pitchFamily="18" charset="0"/>
                      </a:rPr>
                      <m:t>)</m:t>
                    </m:r>
                  </m:oMath>
                </a14:m>
                <a:endParaRPr lang="en-US" dirty="0"/>
              </a:p>
              <a:p>
                <a:pPr marL="0" indent="0">
                  <a:buNone/>
                </a:pPr>
                <a:endParaRPr lang="en-US" dirty="0"/>
              </a:p>
              <a:p>
                <a:pPr marL="0" indent="0">
                  <a:buNone/>
                </a:pPr>
                <a:r>
                  <a:rPr lang="en-US" dirty="0"/>
                  <a:t>Importantly, we also write an equation for the unobserved latent variable with a mean (</a:t>
                </a:r>
                <a14:m>
                  <m:oMath xmlns:m="http://schemas.openxmlformats.org/officeDocument/2006/math">
                    <m:r>
                      <a:rPr lang="en-US" b="1" i="0" smtClean="0">
                        <a:latin typeface="Cambria Math" panose="02040503050406030204" pitchFamily="18" charset="0"/>
                      </a:rPr>
                      <m:t>𝛂</m:t>
                    </m:r>
                  </m:oMath>
                </a14:m>
                <a:r>
                  <a:rPr lang="en-US" dirty="0"/>
                  <a:t>) and multivariate Gaussian-distributed disturbance (</a:t>
                </a:r>
                <a14:m>
                  <m:oMath xmlns:m="http://schemas.openxmlformats.org/officeDocument/2006/math">
                    <m:r>
                      <a:rPr lang="en-US" b="1" i="0" smtClean="0">
                        <a:latin typeface="Cambria Math" panose="02040503050406030204" pitchFamily="18" charset="0"/>
                      </a:rPr>
                      <m:t>𝛇</m:t>
                    </m:r>
                  </m:oMath>
                </a14:m>
                <a:r>
                  <a:rPr lang="en-US" dirty="0"/>
                  <a:t>; analogous to a variance or residual depending on the model) with a covariance matrix </a:t>
                </a:r>
                <a14:m>
                  <m:oMath xmlns:m="http://schemas.openxmlformats.org/officeDocument/2006/math">
                    <m:r>
                      <a:rPr lang="en-US" b="1" i="0" smtClean="0">
                        <a:latin typeface="Cambria Math" panose="02040503050406030204" pitchFamily="18" charset="0"/>
                      </a:rPr>
                      <m:t>𝚿</m:t>
                    </m:r>
                  </m:oMath>
                </a14:m>
                <a:endParaRPr lang="en-US" b="1" dirty="0"/>
              </a:p>
              <a:p>
                <a:pPr marL="0" indent="0" algn="ctr">
                  <a:buNone/>
                </a:pP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𝛈</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1" i="0" smtClean="0">
                        <a:latin typeface="Cambria Math" panose="02040503050406030204" pitchFamily="18" charset="0"/>
                      </a:rPr>
                      <m:t>𝛂</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1" i="0" smtClean="0">
                            <a:latin typeface="Cambria Math" panose="02040503050406030204" pitchFamily="18" charset="0"/>
                          </a:rPr>
                          <m:t>𝛇</m:t>
                        </m:r>
                      </m:e>
                      <m:sub>
                        <m:r>
                          <a:rPr lang="en-US" b="0" i="1" smtClean="0">
                            <a:latin typeface="Cambria Math" panose="02040503050406030204" pitchFamily="18" charset="0"/>
                          </a:rPr>
                          <m:t>𝑖</m:t>
                        </m:r>
                      </m:sub>
                    </m:sSub>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1" i="0" smtClean="0">
                            <a:latin typeface="Cambria Math" panose="02040503050406030204" pitchFamily="18" charset="0"/>
                          </a:rPr>
                          <m:t>𝛇</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𝑀𝑉𝑁</m:t>
                    </m:r>
                    <m:r>
                      <a:rPr lang="en-US" b="0" i="1" smtClean="0">
                        <a:latin typeface="Cambria Math" panose="02040503050406030204" pitchFamily="18" charset="0"/>
                      </a:rPr>
                      <m:t>(</m:t>
                    </m:r>
                    <m:r>
                      <a:rPr lang="en-US" b="0" i="1" smtClean="0">
                        <a:latin typeface="Cambria Math" panose="02040503050406030204" pitchFamily="18" charset="0"/>
                      </a:rPr>
                      <m:t>𝑣𝑒𝑐</m:t>
                    </m:r>
                    <m:d>
                      <m:dPr>
                        <m:ctrlPr>
                          <a:rPr lang="en-US" b="0" i="1" smtClean="0">
                            <a:latin typeface="Cambria Math" panose="02040503050406030204" pitchFamily="18" charset="0"/>
                          </a:rPr>
                        </m:ctrlPr>
                      </m:dPr>
                      <m:e>
                        <m:r>
                          <a:rPr lang="en-US" b="1" i="1" smtClean="0">
                            <a:latin typeface="Cambria Math" panose="02040503050406030204" pitchFamily="18" charset="0"/>
                          </a:rPr>
                          <m:t>𝟎</m:t>
                        </m:r>
                      </m:e>
                    </m:d>
                    <m:r>
                      <a:rPr lang="en-US" b="0" i="1" smtClean="0">
                        <a:latin typeface="Cambria Math" panose="02040503050406030204" pitchFamily="18" charset="0"/>
                      </a:rPr>
                      <m:t>,</m:t>
                    </m:r>
                    <m:r>
                      <a:rPr lang="en-US" b="1" i="0" smtClean="0">
                        <a:latin typeface="Cambria Math" panose="02040503050406030204" pitchFamily="18" charset="0"/>
                      </a:rPr>
                      <m:t>𝚿</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6D52EFD4-FA53-0CEE-8727-700BF1A9C4B2}"/>
                  </a:ext>
                </a:extLst>
              </p:cNvPr>
              <p:cNvSpPr>
                <a:spLocks noGrp="1" noRot="1" noChangeAspect="1" noMove="1" noResize="1" noEditPoints="1" noAdjustHandles="1" noChangeArrowheads="1" noChangeShapeType="1" noTextEdit="1"/>
              </p:cNvSpPr>
              <p:nvPr>
                <p:ph idx="1"/>
              </p:nvPr>
            </p:nvSpPr>
            <p:spPr>
              <a:blipFill>
                <a:blip r:embed="rId2"/>
                <a:stretch>
                  <a:fillRect l="-1085" t="-1902" r="-1137"/>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664E8E8A-8D26-F915-17EC-A4C649655417}"/>
              </a:ext>
            </a:extLst>
          </p:cNvPr>
          <p:cNvSpPr>
            <a:spLocks noGrp="1"/>
          </p:cNvSpPr>
          <p:nvPr>
            <p:ph type="sldNum" sz="quarter" idx="12"/>
          </p:nvPr>
        </p:nvSpPr>
        <p:spPr/>
        <p:txBody>
          <a:bodyPr/>
          <a:lstStyle/>
          <a:p>
            <a:fld id="{0BD1E4AD-7C3E-1942-9738-052155FA6AEF}" type="slidenum">
              <a:rPr lang="en-US" smtClean="0"/>
              <a:pPr/>
              <a:t>68</a:t>
            </a:fld>
            <a:endParaRPr lang="en-US" dirty="0"/>
          </a:p>
        </p:txBody>
      </p:sp>
    </p:spTree>
    <p:extLst>
      <p:ext uri="{BB962C8B-B14F-4D97-AF65-F5344CB8AC3E}">
        <p14:creationId xmlns:p14="http://schemas.microsoft.com/office/powerpoint/2010/main" val="28911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60FBD-C9D1-E76E-3B80-76170570C08B}"/>
              </a:ext>
            </a:extLst>
          </p:cNvPr>
          <p:cNvSpPr>
            <a:spLocks noGrp="1"/>
          </p:cNvSpPr>
          <p:nvPr>
            <p:ph type="title"/>
          </p:nvPr>
        </p:nvSpPr>
        <p:spPr/>
        <p:txBody>
          <a:bodyPr>
            <a:normAutofit/>
          </a:bodyPr>
          <a:lstStyle/>
          <a:p>
            <a:r>
              <a:rPr lang="en-US" dirty="0"/>
              <a:t>The Factor Analytic Model: Path Model</a:t>
            </a:r>
          </a:p>
        </p:txBody>
      </p:sp>
      <p:sp>
        <p:nvSpPr>
          <p:cNvPr id="6" name="Slide Number Placeholder 5">
            <a:extLst>
              <a:ext uri="{FF2B5EF4-FFF2-40B4-BE49-F238E27FC236}">
                <a16:creationId xmlns:a16="http://schemas.microsoft.com/office/drawing/2014/main" id="{664E8E8A-8D26-F915-17EC-A4C649655417}"/>
              </a:ext>
            </a:extLst>
          </p:cNvPr>
          <p:cNvSpPr>
            <a:spLocks noGrp="1"/>
          </p:cNvSpPr>
          <p:nvPr>
            <p:ph type="sldNum" sz="quarter" idx="12"/>
          </p:nvPr>
        </p:nvSpPr>
        <p:spPr/>
        <p:txBody>
          <a:bodyPr/>
          <a:lstStyle/>
          <a:p>
            <a:fld id="{0BD1E4AD-7C3E-1942-9738-052155FA6AEF}" type="slidenum">
              <a:rPr lang="en-US" smtClean="0"/>
              <a:pPr/>
              <a:t>69</a:t>
            </a:fld>
            <a:endParaRPr lang="en-US" dirty="0"/>
          </a:p>
        </p:txBody>
      </p:sp>
      <p:grpSp>
        <p:nvGrpSpPr>
          <p:cNvPr id="23" name="Group 22">
            <a:extLst>
              <a:ext uri="{FF2B5EF4-FFF2-40B4-BE49-F238E27FC236}">
                <a16:creationId xmlns:a16="http://schemas.microsoft.com/office/drawing/2014/main" id="{6980E8A2-0D5B-B4BF-6DFD-E6EC584EBD4F}"/>
              </a:ext>
            </a:extLst>
          </p:cNvPr>
          <p:cNvGrpSpPr/>
          <p:nvPr/>
        </p:nvGrpSpPr>
        <p:grpSpPr>
          <a:xfrm>
            <a:off x="1431721" y="4804248"/>
            <a:ext cx="3707408" cy="1280160"/>
            <a:chOff x="4038599" y="4549698"/>
            <a:chExt cx="3707408" cy="1280160"/>
          </a:xfrm>
        </p:grpSpPr>
        <mc:AlternateContent xmlns:mc="http://schemas.openxmlformats.org/markup-compatibility/2006" xmlns:a14="http://schemas.microsoft.com/office/drawing/2010/main">
          <mc:Choice Requires="a14">
            <p:sp>
              <p:nvSpPr>
                <p:cNvPr id="21" name="Oval 20">
                  <a:extLst>
                    <a:ext uri="{FF2B5EF4-FFF2-40B4-BE49-F238E27FC236}">
                      <a16:creationId xmlns:a16="http://schemas.microsoft.com/office/drawing/2014/main" id="{B1302018-2D4C-403A-DC22-71FB66035C08}"/>
                    </a:ext>
                  </a:extLst>
                </p:cNvPr>
                <p:cNvSpPr/>
                <p:nvPr/>
              </p:nvSpPr>
              <p:spPr>
                <a:xfrm>
                  <a:off x="4038599" y="4549698"/>
                  <a:ext cx="1280160" cy="128016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𝜂</m:t>
                            </m:r>
                          </m:e>
                          <m:sub>
                            <m:r>
                              <a:rPr lang="en-US" sz="3600" i="1">
                                <a:solidFill>
                                  <a:schemeClr val="tx1"/>
                                </a:solidFill>
                                <a:latin typeface="Cambria Math" panose="02040503050406030204" pitchFamily="18" charset="0"/>
                              </a:rPr>
                              <m:t>1</m:t>
                            </m:r>
                          </m:sub>
                        </m:sSub>
                      </m:oMath>
                    </m:oMathPara>
                  </a14:m>
                  <a:endParaRPr lang="en-US" sz="3600" i="1" dirty="0">
                    <a:solidFill>
                      <a:schemeClr val="tx1"/>
                    </a:solidFill>
                    <a:latin typeface="Cambria Math" panose="02040503050406030204" pitchFamily="18" charset="0"/>
                  </a:endParaRPr>
                </a:p>
              </p:txBody>
            </p:sp>
          </mc:Choice>
          <mc:Fallback xmlns="">
            <p:sp>
              <p:nvSpPr>
                <p:cNvPr id="21" name="Oval 20">
                  <a:extLst>
                    <a:ext uri="{FF2B5EF4-FFF2-40B4-BE49-F238E27FC236}">
                      <a16:creationId xmlns:a16="http://schemas.microsoft.com/office/drawing/2014/main" id="{B1302018-2D4C-403A-DC22-71FB66035C08}"/>
                    </a:ext>
                  </a:extLst>
                </p:cNvPr>
                <p:cNvSpPr>
                  <a:spLocks noRot="1" noChangeAspect="1" noMove="1" noResize="1" noEditPoints="1" noAdjustHandles="1" noChangeArrowheads="1" noChangeShapeType="1" noTextEdit="1"/>
                </p:cNvSpPr>
                <p:nvPr/>
              </p:nvSpPr>
              <p:spPr>
                <a:xfrm>
                  <a:off x="4038599" y="4549698"/>
                  <a:ext cx="1280160" cy="1280160"/>
                </a:xfrm>
                <a:prstGeom prst="ellipse">
                  <a:avLst/>
                </a:prstGeom>
                <a:blipFill>
                  <a:blip r:embed="rId2"/>
                  <a:stretch>
                    <a:fillRect/>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7B859322-7416-C0A2-AAD7-A06EC5D68CB2}"/>
                    </a:ext>
                  </a:extLst>
                </p:cNvPr>
                <p:cNvSpPr/>
                <p:nvPr/>
              </p:nvSpPr>
              <p:spPr>
                <a:xfrm>
                  <a:off x="6465847" y="4549698"/>
                  <a:ext cx="1280160" cy="128016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i="1">
                                <a:solidFill>
                                  <a:schemeClr val="tx1"/>
                                </a:solidFill>
                                <a:latin typeface="Cambria Math" panose="02040503050406030204" pitchFamily="18" charset="0"/>
                              </a:rPr>
                              <m:t>𝜂</m:t>
                            </m:r>
                          </m:e>
                          <m:sub>
                            <m:r>
                              <a:rPr lang="en-US" sz="3600" b="0" i="1" smtClean="0">
                                <a:solidFill>
                                  <a:schemeClr val="tx1"/>
                                </a:solidFill>
                                <a:latin typeface="Cambria Math" panose="02040503050406030204" pitchFamily="18" charset="0"/>
                              </a:rPr>
                              <m:t>2</m:t>
                            </m:r>
                          </m:sub>
                        </m:sSub>
                      </m:oMath>
                    </m:oMathPara>
                  </a14:m>
                  <a:endParaRPr lang="en-US" sz="3600" i="1" dirty="0">
                    <a:solidFill>
                      <a:schemeClr val="tx1"/>
                    </a:solidFill>
                    <a:latin typeface="Cambria Math" panose="02040503050406030204" pitchFamily="18" charset="0"/>
                  </a:endParaRPr>
                </a:p>
              </p:txBody>
            </p:sp>
          </mc:Choice>
          <mc:Fallback xmlns="">
            <p:sp>
              <p:nvSpPr>
                <p:cNvPr id="22" name="Oval 21">
                  <a:extLst>
                    <a:ext uri="{FF2B5EF4-FFF2-40B4-BE49-F238E27FC236}">
                      <a16:creationId xmlns:a16="http://schemas.microsoft.com/office/drawing/2014/main" id="{7B859322-7416-C0A2-AAD7-A06EC5D68CB2}"/>
                    </a:ext>
                  </a:extLst>
                </p:cNvPr>
                <p:cNvSpPr>
                  <a:spLocks noRot="1" noChangeAspect="1" noMove="1" noResize="1" noEditPoints="1" noAdjustHandles="1" noChangeArrowheads="1" noChangeShapeType="1" noTextEdit="1"/>
                </p:cNvSpPr>
                <p:nvPr/>
              </p:nvSpPr>
              <p:spPr>
                <a:xfrm>
                  <a:off x="6465847" y="4549698"/>
                  <a:ext cx="1280160" cy="1280160"/>
                </a:xfrm>
                <a:prstGeom prst="ellipse">
                  <a:avLst/>
                </a:prstGeom>
                <a:blipFill>
                  <a:blip r:embed="rId3"/>
                  <a:stretch>
                    <a:fillRect/>
                  </a:stretch>
                </a:blipFill>
                <a:ln w="19050">
                  <a:solidFill>
                    <a:schemeClr val="tx1"/>
                  </a:solidFill>
                </a:ln>
              </p:spPr>
              <p:txBody>
                <a:bodyPr/>
                <a:lstStyle/>
                <a:p>
                  <a:r>
                    <a:rPr lang="en-US">
                      <a:noFill/>
                    </a:rPr>
                    <a:t> </a:t>
                  </a:r>
                </a:p>
              </p:txBody>
            </p:sp>
          </mc:Fallback>
        </mc:AlternateContent>
      </p:grpSp>
      <p:grpSp>
        <p:nvGrpSpPr>
          <p:cNvPr id="29" name="Group 28">
            <a:extLst>
              <a:ext uri="{FF2B5EF4-FFF2-40B4-BE49-F238E27FC236}">
                <a16:creationId xmlns:a16="http://schemas.microsoft.com/office/drawing/2014/main" id="{CDD5085D-261D-2666-52EE-6E8CD26245B6}"/>
              </a:ext>
            </a:extLst>
          </p:cNvPr>
          <p:cNvGrpSpPr/>
          <p:nvPr/>
        </p:nvGrpSpPr>
        <p:grpSpPr>
          <a:xfrm>
            <a:off x="0" y="2621590"/>
            <a:ext cx="6570851" cy="712853"/>
            <a:chOff x="1572322" y="1502985"/>
            <a:chExt cx="8694227" cy="712853"/>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CD1DF83F-AC61-B368-B4BA-185A1005952F}"/>
                    </a:ext>
                  </a:extLst>
                </p:cNvPr>
                <p:cNvSpPr/>
                <p:nvPr/>
              </p:nvSpPr>
              <p:spPr>
                <a:xfrm>
                  <a:off x="1572322"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b="0" i="1" dirty="0" smtClean="0">
                                <a:solidFill>
                                  <a:schemeClr val="tx1"/>
                                </a:solidFill>
                                <a:latin typeface="Cambria Math" panose="02040503050406030204" pitchFamily="18" charset="0"/>
                              </a:rPr>
                              <m:t>𝑦</m:t>
                            </m:r>
                          </m:e>
                          <m:sub>
                            <m:r>
                              <a:rPr lang="en-US" sz="3600"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24" name="Rectangle 23">
                  <a:extLst>
                    <a:ext uri="{FF2B5EF4-FFF2-40B4-BE49-F238E27FC236}">
                      <a16:creationId xmlns:a16="http://schemas.microsoft.com/office/drawing/2014/main" id="{CD1DF83F-AC61-B368-B4BA-185A1005952F}"/>
                    </a:ext>
                  </a:extLst>
                </p:cNvPr>
                <p:cNvSpPr>
                  <a:spLocks noRot="1" noChangeAspect="1" noMove="1" noResize="1" noEditPoints="1" noAdjustHandles="1" noChangeArrowheads="1" noChangeShapeType="1" noTextEdit="1"/>
                </p:cNvSpPr>
                <p:nvPr/>
              </p:nvSpPr>
              <p:spPr>
                <a:xfrm>
                  <a:off x="1572322" y="1506240"/>
                  <a:ext cx="1170879" cy="709598"/>
                </a:xfrm>
                <a:prstGeom prst="rect">
                  <a:avLst/>
                </a:prstGeom>
                <a:blipFill>
                  <a:blip r:embed="rId4"/>
                  <a:stretch>
                    <a:fillRect b="-517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537D904F-9EDA-58B9-B5CE-9A24CB092C8A}"/>
                    </a:ext>
                  </a:extLst>
                </p:cNvPr>
                <p:cNvSpPr/>
                <p:nvPr/>
              </p:nvSpPr>
              <p:spPr>
                <a:xfrm>
                  <a:off x="3453159"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b="0" i="1" dirty="0" smtClean="0">
                                <a:solidFill>
                                  <a:schemeClr val="tx1"/>
                                </a:solidFill>
                                <a:latin typeface="Cambria Math" panose="02040503050406030204" pitchFamily="18" charset="0"/>
                              </a:rPr>
                              <m:t>𝑦</m:t>
                            </m:r>
                          </m:e>
                          <m:sub>
                            <m:r>
                              <a:rPr lang="en-US" sz="3600" b="0" i="1" dirty="0"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25" name="Rectangle 24">
                  <a:extLst>
                    <a:ext uri="{FF2B5EF4-FFF2-40B4-BE49-F238E27FC236}">
                      <a16:creationId xmlns:a16="http://schemas.microsoft.com/office/drawing/2014/main" id="{537D904F-9EDA-58B9-B5CE-9A24CB092C8A}"/>
                    </a:ext>
                  </a:extLst>
                </p:cNvPr>
                <p:cNvSpPr>
                  <a:spLocks noRot="1" noChangeAspect="1" noMove="1" noResize="1" noEditPoints="1" noAdjustHandles="1" noChangeArrowheads="1" noChangeShapeType="1" noTextEdit="1"/>
                </p:cNvSpPr>
                <p:nvPr/>
              </p:nvSpPr>
              <p:spPr>
                <a:xfrm>
                  <a:off x="3453159" y="1506240"/>
                  <a:ext cx="1170879" cy="709598"/>
                </a:xfrm>
                <a:prstGeom prst="rect">
                  <a:avLst/>
                </a:prstGeom>
                <a:blipFill>
                  <a:blip r:embed="rId5"/>
                  <a:stretch>
                    <a:fillRect b="-517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4A343CDC-BC12-9C60-049D-8B124C7E6CD9}"/>
                    </a:ext>
                  </a:extLst>
                </p:cNvPr>
                <p:cNvSpPr/>
                <p:nvPr/>
              </p:nvSpPr>
              <p:spPr>
                <a:xfrm>
                  <a:off x="5333996"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b="0" i="1" dirty="0" smtClean="0">
                                <a:solidFill>
                                  <a:schemeClr val="tx1"/>
                                </a:solidFill>
                                <a:latin typeface="Cambria Math" panose="02040503050406030204" pitchFamily="18" charset="0"/>
                              </a:rPr>
                              <m:t>𝑦</m:t>
                            </m:r>
                          </m:e>
                          <m:sub>
                            <m:r>
                              <a:rPr lang="en-US" sz="3600" b="0" i="1" dirty="0" smtClean="0">
                                <a:solidFill>
                                  <a:schemeClr val="tx1"/>
                                </a:solidFill>
                                <a:latin typeface="Cambria Math" panose="02040503050406030204" pitchFamily="18" charset="0"/>
                              </a:rPr>
                              <m:t>3</m:t>
                            </m:r>
                          </m:sub>
                        </m:sSub>
                      </m:oMath>
                    </m:oMathPara>
                  </a14:m>
                  <a:endParaRPr lang="en-US" dirty="0">
                    <a:solidFill>
                      <a:schemeClr val="tx1"/>
                    </a:solidFill>
                  </a:endParaRPr>
                </a:p>
              </p:txBody>
            </p:sp>
          </mc:Choice>
          <mc:Fallback xmlns="">
            <p:sp>
              <p:nvSpPr>
                <p:cNvPr id="26" name="Rectangle 25">
                  <a:extLst>
                    <a:ext uri="{FF2B5EF4-FFF2-40B4-BE49-F238E27FC236}">
                      <a16:creationId xmlns:a16="http://schemas.microsoft.com/office/drawing/2014/main" id="{4A343CDC-BC12-9C60-049D-8B124C7E6CD9}"/>
                    </a:ext>
                  </a:extLst>
                </p:cNvPr>
                <p:cNvSpPr>
                  <a:spLocks noRot="1" noChangeAspect="1" noMove="1" noResize="1" noEditPoints="1" noAdjustHandles="1" noChangeArrowheads="1" noChangeShapeType="1" noTextEdit="1"/>
                </p:cNvSpPr>
                <p:nvPr/>
              </p:nvSpPr>
              <p:spPr>
                <a:xfrm>
                  <a:off x="5333996" y="1506240"/>
                  <a:ext cx="1170879" cy="709598"/>
                </a:xfrm>
                <a:prstGeom prst="rect">
                  <a:avLst/>
                </a:prstGeom>
                <a:blipFill>
                  <a:blip r:embed="rId6"/>
                  <a:stretch>
                    <a:fillRect b="-5172"/>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FD88B6B8-35FD-0B9F-23EF-BC2EF9BA899A}"/>
                    </a:ext>
                  </a:extLst>
                </p:cNvPr>
                <p:cNvSpPr/>
                <p:nvPr/>
              </p:nvSpPr>
              <p:spPr>
                <a:xfrm>
                  <a:off x="7214833" y="1502985"/>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b="0" i="1" dirty="0" smtClean="0">
                                <a:solidFill>
                                  <a:schemeClr val="tx1"/>
                                </a:solidFill>
                                <a:latin typeface="Cambria Math" panose="02040503050406030204" pitchFamily="18" charset="0"/>
                              </a:rPr>
                              <m:t>𝑦</m:t>
                            </m:r>
                          </m:e>
                          <m:sub>
                            <m:r>
                              <a:rPr lang="en-US" sz="3600" b="0" i="1" dirty="0" smtClean="0">
                                <a:solidFill>
                                  <a:schemeClr val="tx1"/>
                                </a:solidFill>
                                <a:latin typeface="Cambria Math" panose="02040503050406030204" pitchFamily="18" charset="0"/>
                              </a:rPr>
                              <m:t>4</m:t>
                            </m:r>
                          </m:sub>
                        </m:sSub>
                      </m:oMath>
                    </m:oMathPara>
                  </a14:m>
                  <a:endParaRPr lang="en-US" dirty="0">
                    <a:solidFill>
                      <a:schemeClr val="tx1"/>
                    </a:solidFill>
                  </a:endParaRPr>
                </a:p>
              </p:txBody>
            </p:sp>
          </mc:Choice>
          <mc:Fallback xmlns="">
            <p:sp>
              <p:nvSpPr>
                <p:cNvPr id="27" name="Rectangle 26">
                  <a:extLst>
                    <a:ext uri="{FF2B5EF4-FFF2-40B4-BE49-F238E27FC236}">
                      <a16:creationId xmlns:a16="http://schemas.microsoft.com/office/drawing/2014/main" id="{FD88B6B8-35FD-0B9F-23EF-BC2EF9BA899A}"/>
                    </a:ext>
                  </a:extLst>
                </p:cNvPr>
                <p:cNvSpPr>
                  <a:spLocks noRot="1" noChangeAspect="1" noMove="1" noResize="1" noEditPoints="1" noAdjustHandles="1" noChangeArrowheads="1" noChangeShapeType="1" noTextEdit="1"/>
                </p:cNvSpPr>
                <p:nvPr/>
              </p:nvSpPr>
              <p:spPr>
                <a:xfrm>
                  <a:off x="7214833" y="1502985"/>
                  <a:ext cx="1170879" cy="709598"/>
                </a:xfrm>
                <a:prstGeom prst="rect">
                  <a:avLst/>
                </a:prstGeom>
                <a:blipFill>
                  <a:blip r:embed="rId7"/>
                  <a:stretch>
                    <a:fillRect b="-5085"/>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A55E89EA-2163-EB5E-E2FE-FE6A88F8FD2D}"/>
                    </a:ext>
                  </a:extLst>
                </p:cNvPr>
                <p:cNvSpPr/>
                <p:nvPr/>
              </p:nvSpPr>
              <p:spPr>
                <a:xfrm>
                  <a:off x="9095670" y="1502985"/>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b="0" i="1" dirty="0" smtClean="0">
                                <a:solidFill>
                                  <a:schemeClr val="tx1"/>
                                </a:solidFill>
                                <a:latin typeface="Cambria Math" panose="02040503050406030204" pitchFamily="18" charset="0"/>
                              </a:rPr>
                            </m:ctrlPr>
                          </m:sSubPr>
                          <m:e>
                            <m:r>
                              <a:rPr lang="en-US" sz="3600" b="0" i="1" dirty="0" smtClean="0">
                                <a:solidFill>
                                  <a:schemeClr val="tx1"/>
                                </a:solidFill>
                                <a:latin typeface="Cambria Math" panose="02040503050406030204" pitchFamily="18" charset="0"/>
                              </a:rPr>
                              <m:t>𝑦</m:t>
                            </m:r>
                          </m:e>
                          <m:sub>
                            <m:r>
                              <a:rPr lang="en-US" sz="3600" b="0" i="1" dirty="0" smtClean="0">
                                <a:solidFill>
                                  <a:schemeClr val="tx1"/>
                                </a:solidFill>
                                <a:latin typeface="Cambria Math" panose="02040503050406030204" pitchFamily="18" charset="0"/>
                              </a:rPr>
                              <m:t>5</m:t>
                            </m:r>
                          </m:sub>
                        </m:sSub>
                      </m:oMath>
                    </m:oMathPara>
                  </a14:m>
                  <a:endParaRPr lang="en-US" dirty="0">
                    <a:solidFill>
                      <a:schemeClr val="tx1"/>
                    </a:solidFill>
                  </a:endParaRPr>
                </a:p>
              </p:txBody>
            </p:sp>
          </mc:Choice>
          <mc:Fallback xmlns="">
            <p:sp>
              <p:nvSpPr>
                <p:cNvPr id="28" name="Rectangle 27">
                  <a:extLst>
                    <a:ext uri="{FF2B5EF4-FFF2-40B4-BE49-F238E27FC236}">
                      <a16:creationId xmlns:a16="http://schemas.microsoft.com/office/drawing/2014/main" id="{A55E89EA-2163-EB5E-E2FE-FE6A88F8FD2D}"/>
                    </a:ext>
                  </a:extLst>
                </p:cNvPr>
                <p:cNvSpPr>
                  <a:spLocks noRot="1" noChangeAspect="1" noMove="1" noResize="1" noEditPoints="1" noAdjustHandles="1" noChangeArrowheads="1" noChangeShapeType="1" noTextEdit="1"/>
                </p:cNvSpPr>
                <p:nvPr/>
              </p:nvSpPr>
              <p:spPr>
                <a:xfrm>
                  <a:off x="9095670" y="1502985"/>
                  <a:ext cx="1170879" cy="709598"/>
                </a:xfrm>
                <a:prstGeom prst="rect">
                  <a:avLst/>
                </a:prstGeom>
                <a:blipFill>
                  <a:blip r:embed="rId8"/>
                  <a:stretch>
                    <a:fillRect b="-5085"/>
                  </a:stretch>
                </a:blipFill>
                <a:ln w="19050">
                  <a:solidFill>
                    <a:schemeClr val="tx1"/>
                  </a:solidFill>
                </a:ln>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8B25A38B-F867-BD0D-132B-EE976741D73B}"/>
              </a:ext>
            </a:extLst>
          </p:cNvPr>
          <p:cNvCxnSpPr>
            <a:stCxn id="21" idx="0"/>
            <a:endCxn id="24" idx="2"/>
          </p:cNvCxnSpPr>
          <p:nvPr/>
        </p:nvCxnSpPr>
        <p:spPr>
          <a:xfrm flipH="1" flipV="1">
            <a:off x="442459" y="3334443"/>
            <a:ext cx="1629342"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0C22FDF6-27FA-E92C-CF6E-484ED92EFE6D}"/>
              </a:ext>
            </a:extLst>
          </p:cNvPr>
          <p:cNvCxnSpPr>
            <a:cxnSpLocks/>
            <a:stCxn id="21" idx="0"/>
            <a:endCxn id="25" idx="2"/>
          </p:cNvCxnSpPr>
          <p:nvPr/>
        </p:nvCxnSpPr>
        <p:spPr>
          <a:xfrm flipH="1" flipV="1">
            <a:off x="1863942" y="3334443"/>
            <a:ext cx="207859"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44352512-CAC8-E2D7-4B2E-1AA4EF9A6BC4}"/>
              </a:ext>
            </a:extLst>
          </p:cNvPr>
          <p:cNvCxnSpPr>
            <a:cxnSpLocks/>
            <a:stCxn id="21" idx="0"/>
            <a:endCxn id="26" idx="2"/>
          </p:cNvCxnSpPr>
          <p:nvPr/>
        </p:nvCxnSpPr>
        <p:spPr>
          <a:xfrm flipV="1">
            <a:off x="2071801" y="3334443"/>
            <a:ext cx="1213625"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EFFC221F-980B-940D-B508-D2975667F4AA}"/>
              </a:ext>
            </a:extLst>
          </p:cNvPr>
          <p:cNvCxnSpPr>
            <a:cxnSpLocks/>
            <a:stCxn id="21" idx="0"/>
            <a:endCxn id="27" idx="2"/>
          </p:cNvCxnSpPr>
          <p:nvPr/>
        </p:nvCxnSpPr>
        <p:spPr>
          <a:xfrm flipV="1">
            <a:off x="2071801" y="3331188"/>
            <a:ext cx="2635108" cy="147306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41" name="Straight Arrow Connector 40">
            <a:extLst>
              <a:ext uri="{FF2B5EF4-FFF2-40B4-BE49-F238E27FC236}">
                <a16:creationId xmlns:a16="http://schemas.microsoft.com/office/drawing/2014/main" id="{7274C9F4-B051-9DAD-BC90-FCEF50ABAEF6}"/>
              </a:ext>
            </a:extLst>
          </p:cNvPr>
          <p:cNvCxnSpPr>
            <a:cxnSpLocks/>
            <a:stCxn id="21" idx="0"/>
            <a:endCxn id="28" idx="2"/>
          </p:cNvCxnSpPr>
          <p:nvPr/>
        </p:nvCxnSpPr>
        <p:spPr>
          <a:xfrm flipV="1">
            <a:off x="2071801" y="3331188"/>
            <a:ext cx="4056592" cy="147306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44" name="Straight Arrow Connector 43">
            <a:extLst>
              <a:ext uri="{FF2B5EF4-FFF2-40B4-BE49-F238E27FC236}">
                <a16:creationId xmlns:a16="http://schemas.microsoft.com/office/drawing/2014/main" id="{A4F347A3-1394-4C06-1647-47229D222369}"/>
              </a:ext>
            </a:extLst>
          </p:cNvPr>
          <p:cNvCxnSpPr>
            <a:cxnSpLocks/>
            <a:stCxn id="22" idx="0"/>
            <a:endCxn id="28" idx="2"/>
          </p:cNvCxnSpPr>
          <p:nvPr/>
        </p:nvCxnSpPr>
        <p:spPr>
          <a:xfrm flipV="1">
            <a:off x="4499049" y="3331188"/>
            <a:ext cx="1629344" cy="147306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47" name="Straight Arrow Connector 46">
            <a:extLst>
              <a:ext uri="{FF2B5EF4-FFF2-40B4-BE49-F238E27FC236}">
                <a16:creationId xmlns:a16="http://schemas.microsoft.com/office/drawing/2014/main" id="{1CDE1373-C1CF-3ED5-2177-BD4A2EFD1446}"/>
              </a:ext>
            </a:extLst>
          </p:cNvPr>
          <p:cNvCxnSpPr>
            <a:cxnSpLocks/>
            <a:stCxn id="22" idx="0"/>
            <a:endCxn id="27" idx="2"/>
          </p:cNvCxnSpPr>
          <p:nvPr/>
        </p:nvCxnSpPr>
        <p:spPr>
          <a:xfrm flipV="1">
            <a:off x="4499049" y="3331188"/>
            <a:ext cx="207860" cy="147306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50" name="Straight Arrow Connector 49">
            <a:extLst>
              <a:ext uri="{FF2B5EF4-FFF2-40B4-BE49-F238E27FC236}">
                <a16:creationId xmlns:a16="http://schemas.microsoft.com/office/drawing/2014/main" id="{C354D0E8-231A-0CE6-5EBF-630519381972}"/>
              </a:ext>
            </a:extLst>
          </p:cNvPr>
          <p:cNvCxnSpPr>
            <a:cxnSpLocks/>
            <a:stCxn id="22" idx="0"/>
            <a:endCxn id="26" idx="2"/>
          </p:cNvCxnSpPr>
          <p:nvPr/>
        </p:nvCxnSpPr>
        <p:spPr>
          <a:xfrm flipH="1" flipV="1">
            <a:off x="3285426" y="3334443"/>
            <a:ext cx="1213623"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DF2298DB-02B4-9069-B2ED-B65B7B780B3C}"/>
              </a:ext>
            </a:extLst>
          </p:cNvPr>
          <p:cNvCxnSpPr>
            <a:cxnSpLocks/>
            <a:stCxn id="22" idx="0"/>
            <a:endCxn id="25" idx="2"/>
          </p:cNvCxnSpPr>
          <p:nvPr/>
        </p:nvCxnSpPr>
        <p:spPr>
          <a:xfrm flipH="1" flipV="1">
            <a:off x="1863942" y="3334443"/>
            <a:ext cx="2635107"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96C5C100-ED69-7FCE-4F4F-EE81D8F981CB}"/>
              </a:ext>
            </a:extLst>
          </p:cNvPr>
          <p:cNvCxnSpPr>
            <a:cxnSpLocks/>
            <a:stCxn id="22" idx="0"/>
            <a:endCxn id="24" idx="2"/>
          </p:cNvCxnSpPr>
          <p:nvPr/>
        </p:nvCxnSpPr>
        <p:spPr>
          <a:xfrm flipH="1" flipV="1">
            <a:off x="442459" y="3334443"/>
            <a:ext cx="4056590" cy="146980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60" name="Straight Arrow Connector 59">
            <a:extLst>
              <a:ext uri="{FF2B5EF4-FFF2-40B4-BE49-F238E27FC236}">
                <a16:creationId xmlns:a16="http://schemas.microsoft.com/office/drawing/2014/main" id="{D4357FFB-D38F-8ACC-C635-BE1FF78242DE}"/>
              </a:ext>
            </a:extLst>
          </p:cNvPr>
          <p:cNvCxnSpPr>
            <a:cxnSpLocks/>
            <a:stCxn id="22" idx="4"/>
            <a:endCxn id="21" idx="4"/>
          </p:cNvCxnSpPr>
          <p:nvPr/>
        </p:nvCxnSpPr>
        <p:spPr>
          <a:xfrm rot="5400000">
            <a:off x="3285425" y="4870784"/>
            <a:ext cx="12700" cy="2427248"/>
          </a:xfrm>
          <a:prstGeom prst="curvedConnector3">
            <a:avLst>
              <a:gd name="adj1" fmla="val 1800000"/>
            </a:avLst>
          </a:prstGeom>
          <a:solidFill>
            <a:schemeClr val="bg1"/>
          </a:solidFill>
          <a:ln w="57150">
            <a:solidFill>
              <a:schemeClr val="tx1"/>
            </a:solidFill>
            <a:headEnd type="triangle"/>
            <a:tailEnd type="triangle"/>
          </a:ln>
        </p:spPr>
        <p:style>
          <a:lnRef idx="2">
            <a:schemeClr val="accent1">
              <a:shade val="15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DB8B3D2E-CA55-CE50-1F5A-C52D0A92020A}"/>
                  </a:ext>
                </a:extLst>
              </p:cNvPr>
              <p:cNvSpPr/>
              <p:nvPr/>
            </p:nvSpPr>
            <p:spPr>
              <a:xfrm>
                <a:off x="99558" y="1265780"/>
                <a:ext cx="685800" cy="6858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𝜀</m:t>
                          </m:r>
                        </m:e>
                        <m:sub>
                          <m:r>
                            <a:rPr lang="en-US" sz="3600" b="0" i="1" smtClean="0">
                              <a:solidFill>
                                <a:schemeClr val="tx1"/>
                              </a:solidFill>
                              <a:latin typeface="Cambria Math" panose="02040503050406030204" pitchFamily="18" charset="0"/>
                            </a:rPr>
                            <m:t>1</m:t>
                          </m:r>
                        </m:sub>
                      </m:sSub>
                    </m:oMath>
                  </m:oMathPara>
                </a14:m>
                <a:endParaRPr lang="en-US" sz="3600" i="1" dirty="0">
                  <a:solidFill>
                    <a:schemeClr val="tx1"/>
                  </a:solidFill>
                  <a:latin typeface="Cambria Math" panose="02040503050406030204" pitchFamily="18" charset="0"/>
                </a:endParaRPr>
              </a:p>
            </p:txBody>
          </p:sp>
        </mc:Choice>
        <mc:Fallback xmlns="">
          <p:sp>
            <p:nvSpPr>
              <p:cNvPr id="64" name="Oval 63">
                <a:extLst>
                  <a:ext uri="{FF2B5EF4-FFF2-40B4-BE49-F238E27FC236}">
                    <a16:creationId xmlns:a16="http://schemas.microsoft.com/office/drawing/2014/main" id="{DB8B3D2E-CA55-CE50-1F5A-C52D0A92020A}"/>
                  </a:ext>
                </a:extLst>
              </p:cNvPr>
              <p:cNvSpPr>
                <a:spLocks noRot="1" noChangeAspect="1" noMove="1" noResize="1" noEditPoints="1" noAdjustHandles="1" noChangeArrowheads="1" noChangeShapeType="1" noTextEdit="1"/>
              </p:cNvSpPr>
              <p:nvPr/>
            </p:nvSpPr>
            <p:spPr>
              <a:xfrm>
                <a:off x="99558" y="1265780"/>
                <a:ext cx="685800" cy="685800"/>
              </a:xfrm>
              <a:prstGeom prst="ellipse">
                <a:avLst/>
              </a:prstGeom>
              <a:blipFill>
                <a:blip r:embed="rId9"/>
                <a:stretch>
                  <a:fillRect l="-26786" b="-196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4D9C1225-BF5E-DC5C-BF4F-3C488C29BA28}"/>
                  </a:ext>
                </a:extLst>
              </p:cNvPr>
              <p:cNvSpPr/>
              <p:nvPr/>
            </p:nvSpPr>
            <p:spPr>
              <a:xfrm>
                <a:off x="1521042" y="1265780"/>
                <a:ext cx="685800" cy="6858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𝜀</m:t>
                          </m:r>
                        </m:e>
                        <m:sub>
                          <m:r>
                            <a:rPr lang="en-US" sz="3600" b="0" i="1" smtClean="0">
                              <a:solidFill>
                                <a:schemeClr val="tx1"/>
                              </a:solidFill>
                              <a:latin typeface="Cambria Math" panose="02040503050406030204" pitchFamily="18" charset="0"/>
                            </a:rPr>
                            <m:t>2</m:t>
                          </m:r>
                        </m:sub>
                      </m:sSub>
                    </m:oMath>
                  </m:oMathPara>
                </a14:m>
                <a:endParaRPr lang="en-US" sz="3600" i="1" dirty="0">
                  <a:solidFill>
                    <a:schemeClr val="tx1"/>
                  </a:solidFill>
                  <a:latin typeface="Cambria Math" panose="02040503050406030204" pitchFamily="18" charset="0"/>
                </a:endParaRPr>
              </a:p>
            </p:txBody>
          </p:sp>
        </mc:Choice>
        <mc:Fallback xmlns="">
          <p:sp>
            <p:nvSpPr>
              <p:cNvPr id="65" name="Oval 64">
                <a:extLst>
                  <a:ext uri="{FF2B5EF4-FFF2-40B4-BE49-F238E27FC236}">
                    <a16:creationId xmlns:a16="http://schemas.microsoft.com/office/drawing/2014/main" id="{4D9C1225-BF5E-DC5C-BF4F-3C488C29BA28}"/>
                  </a:ext>
                </a:extLst>
              </p:cNvPr>
              <p:cNvSpPr>
                <a:spLocks noRot="1" noChangeAspect="1" noMove="1" noResize="1" noEditPoints="1" noAdjustHandles="1" noChangeArrowheads="1" noChangeShapeType="1" noTextEdit="1"/>
              </p:cNvSpPr>
              <p:nvPr/>
            </p:nvSpPr>
            <p:spPr>
              <a:xfrm>
                <a:off x="1521042" y="1265780"/>
                <a:ext cx="685800" cy="685800"/>
              </a:xfrm>
              <a:prstGeom prst="ellipse">
                <a:avLst/>
              </a:prstGeom>
              <a:blipFill>
                <a:blip r:embed="rId10"/>
                <a:stretch>
                  <a:fillRect l="-26786" b="-196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BF20705F-5C91-123B-197B-D46C9ADD807A}"/>
                  </a:ext>
                </a:extLst>
              </p:cNvPr>
              <p:cNvSpPr/>
              <p:nvPr/>
            </p:nvSpPr>
            <p:spPr>
              <a:xfrm>
                <a:off x="2942524" y="1265780"/>
                <a:ext cx="685800" cy="6858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𝜀</m:t>
                          </m:r>
                        </m:e>
                        <m:sub>
                          <m:r>
                            <a:rPr lang="en-US" sz="3600" b="0" i="1" smtClean="0">
                              <a:solidFill>
                                <a:schemeClr val="tx1"/>
                              </a:solidFill>
                              <a:latin typeface="Cambria Math" panose="02040503050406030204" pitchFamily="18" charset="0"/>
                            </a:rPr>
                            <m:t>3</m:t>
                          </m:r>
                        </m:sub>
                      </m:sSub>
                    </m:oMath>
                  </m:oMathPara>
                </a14:m>
                <a:endParaRPr lang="en-US" sz="3600" i="1" dirty="0">
                  <a:solidFill>
                    <a:schemeClr val="tx1"/>
                  </a:solidFill>
                  <a:latin typeface="Cambria Math" panose="02040503050406030204" pitchFamily="18" charset="0"/>
                </a:endParaRPr>
              </a:p>
            </p:txBody>
          </p:sp>
        </mc:Choice>
        <mc:Fallback xmlns="">
          <p:sp>
            <p:nvSpPr>
              <p:cNvPr id="66" name="Oval 65">
                <a:extLst>
                  <a:ext uri="{FF2B5EF4-FFF2-40B4-BE49-F238E27FC236}">
                    <a16:creationId xmlns:a16="http://schemas.microsoft.com/office/drawing/2014/main" id="{BF20705F-5C91-123B-197B-D46C9ADD807A}"/>
                  </a:ext>
                </a:extLst>
              </p:cNvPr>
              <p:cNvSpPr>
                <a:spLocks noRot="1" noChangeAspect="1" noMove="1" noResize="1" noEditPoints="1" noAdjustHandles="1" noChangeArrowheads="1" noChangeShapeType="1" noTextEdit="1"/>
              </p:cNvSpPr>
              <p:nvPr/>
            </p:nvSpPr>
            <p:spPr>
              <a:xfrm>
                <a:off x="2942524" y="1265780"/>
                <a:ext cx="685800" cy="685800"/>
              </a:xfrm>
              <a:prstGeom prst="ellipse">
                <a:avLst/>
              </a:prstGeom>
              <a:blipFill>
                <a:blip r:embed="rId11"/>
                <a:stretch>
                  <a:fillRect l="-26786" b="-196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EB80FC67-470F-C34D-405E-1FD0C26F3893}"/>
                  </a:ext>
                </a:extLst>
              </p:cNvPr>
              <p:cNvSpPr/>
              <p:nvPr/>
            </p:nvSpPr>
            <p:spPr>
              <a:xfrm>
                <a:off x="4364006" y="1265780"/>
                <a:ext cx="685800" cy="6858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𝜀</m:t>
                          </m:r>
                        </m:e>
                        <m:sub>
                          <m:r>
                            <a:rPr lang="en-US" sz="3600" b="0" i="1" smtClean="0">
                              <a:solidFill>
                                <a:schemeClr val="tx1"/>
                              </a:solidFill>
                              <a:latin typeface="Cambria Math" panose="02040503050406030204" pitchFamily="18" charset="0"/>
                            </a:rPr>
                            <m:t>4</m:t>
                          </m:r>
                        </m:sub>
                      </m:sSub>
                    </m:oMath>
                  </m:oMathPara>
                </a14:m>
                <a:endParaRPr lang="en-US" sz="3600" i="1" dirty="0">
                  <a:solidFill>
                    <a:schemeClr val="tx1"/>
                  </a:solidFill>
                  <a:latin typeface="Cambria Math" panose="02040503050406030204" pitchFamily="18" charset="0"/>
                </a:endParaRPr>
              </a:p>
            </p:txBody>
          </p:sp>
        </mc:Choice>
        <mc:Fallback xmlns="">
          <p:sp>
            <p:nvSpPr>
              <p:cNvPr id="67" name="Oval 66">
                <a:extLst>
                  <a:ext uri="{FF2B5EF4-FFF2-40B4-BE49-F238E27FC236}">
                    <a16:creationId xmlns:a16="http://schemas.microsoft.com/office/drawing/2014/main" id="{EB80FC67-470F-C34D-405E-1FD0C26F3893}"/>
                  </a:ext>
                </a:extLst>
              </p:cNvPr>
              <p:cNvSpPr>
                <a:spLocks noRot="1" noChangeAspect="1" noMove="1" noResize="1" noEditPoints="1" noAdjustHandles="1" noChangeArrowheads="1" noChangeShapeType="1" noTextEdit="1"/>
              </p:cNvSpPr>
              <p:nvPr/>
            </p:nvSpPr>
            <p:spPr>
              <a:xfrm>
                <a:off x="4364006" y="1265780"/>
                <a:ext cx="685800" cy="685800"/>
              </a:xfrm>
              <a:prstGeom prst="ellipse">
                <a:avLst/>
              </a:prstGeom>
              <a:blipFill>
                <a:blip r:embed="rId12"/>
                <a:stretch>
                  <a:fillRect l="-26786" b="-196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Oval 67">
                <a:extLst>
                  <a:ext uri="{FF2B5EF4-FFF2-40B4-BE49-F238E27FC236}">
                    <a16:creationId xmlns:a16="http://schemas.microsoft.com/office/drawing/2014/main" id="{713F4AAE-9D93-F287-964A-7224C666504F}"/>
                  </a:ext>
                </a:extLst>
              </p:cNvPr>
              <p:cNvSpPr/>
              <p:nvPr/>
            </p:nvSpPr>
            <p:spPr>
              <a:xfrm>
                <a:off x="5785493" y="1265780"/>
                <a:ext cx="685800" cy="6858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600" i="1" smtClean="0">
                              <a:solidFill>
                                <a:schemeClr val="tx1"/>
                              </a:solidFill>
                              <a:latin typeface="Cambria Math" panose="02040503050406030204" pitchFamily="18" charset="0"/>
                            </a:rPr>
                          </m:ctrlPr>
                        </m:sSubPr>
                        <m:e>
                          <m:r>
                            <a:rPr lang="en-US" sz="3600" b="0" i="1" smtClean="0">
                              <a:solidFill>
                                <a:schemeClr val="tx1"/>
                              </a:solidFill>
                              <a:latin typeface="Cambria Math" panose="02040503050406030204" pitchFamily="18" charset="0"/>
                            </a:rPr>
                            <m:t> </m:t>
                          </m:r>
                          <m:r>
                            <a:rPr lang="en-US" sz="3600" b="0" i="1" smtClean="0">
                              <a:solidFill>
                                <a:schemeClr val="tx1"/>
                              </a:solidFill>
                              <a:latin typeface="Cambria Math" panose="02040503050406030204" pitchFamily="18" charset="0"/>
                            </a:rPr>
                            <m:t>𝜀</m:t>
                          </m:r>
                        </m:e>
                        <m:sub>
                          <m:r>
                            <a:rPr lang="en-US" sz="3600" b="0" i="1" smtClean="0">
                              <a:solidFill>
                                <a:schemeClr val="tx1"/>
                              </a:solidFill>
                              <a:latin typeface="Cambria Math" panose="02040503050406030204" pitchFamily="18" charset="0"/>
                            </a:rPr>
                            <m:t>5</m:t>
                          </m:r>
                        </m:sub>
                      </m:sSub>
                    </m:oMath>
                  </m:oMathPara>
                </a14:m>
                <a:endParaRPr lang="en-US" sz="3600" i="1" dirty="0">
                  <a:solidFill>
                    <a:schemeClr val="tx1"/>
                  </a:solidFill>
                  <a:latin typeface="Cambria Math" panose="02040503050406030204" pitchFamily="18" charset="0"/>
                </a:endParaRPr>
              </a:p>
            </p:txBody>
          </p:sp>
        </mc:Choice>
        <mc:Fallback xmlns="">
          <p:sp>
            <p:nvSpPr>
              <p:cNvPr id="68" name="Oval 67">
                <a:extLst>
                  <a:ext uri="{FF2B5EF4-FFF2-40B4-BE49-F238E27FC236}">
                    <a16:creationId xmlns:a16="http://schemas.microsoft.com/office/drawing/2014/main" id="{713F4AAE-9D93-F287-964A-7224C666504F}"/>
                  </a:ext>
                </a:extLst>
              </p:cNvPr>
              <p:cNvSpPr>
                <a:spLocks noRot="1" noChangeAspect="1" noMove="1" noResize="1" noEditPoints="1" noAdjustHandles="1" noChangeArrowheads="1" noChangeShapeType="1" noTextEdit="1"/>
              </p:cNvSpPr>
              <p:nvPr/>
            </p:nvSpPr>
            <p:spPr>
              <a:xfrm>
                <a:off x="5785493" y="1265780"/>
                <a:ext cx="685800" cy="685800"/>
              </a:xfrm>
              <a:prstGeom prst="ellipse">
                <a:avLst/>
              </a:prstGeom>
              <a:blipFill>
                <a:blip r:embed="rId13"/>
                <a:stretch>
                  <a:fillRect l="-26786" b="-19643"/>
                </a:stretch>
              </a:blipFill>
              <a:ln w="19050">
                <a:solidFill>
                  <a:schemeClr val="tx1"/>
                </a:solidFill>
              </a:ln>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8199B6CE-8EF7-4D7B-B772-04831A50C48A}"/>
              </a:ext>
            </a:extLst>
          </p:cNvPr>
          <p:cNvCxnSpPr>
            <a:cxnSpLocks/>
            <a:stCxn id="64" idx="4"/>
            <a:endCxn id="24" idx="0"/>
          </p:cNvCxnSpPr>
          <p:nvPr/>
        </p:nvCxnSpPr>
        <p:spPr>
          <a:xfrm>
            <a:off x="442458" y="1951580"/>
            <a:ext cx="1" cy="67326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DD1D9A4D-52AE-1174-5ACF-46D587B0D138}"/>
              </a:ext>
            </a:extLst>
          </p:cNvPr>
          <p:cNvCxnSpPr>
            <a:cxnSpLocks/>
            <a:stCxn id="65" idx="4"/>
            <a:endCxn id="25" idx="0"/>
          </p:cNvCxnSpPr>
          <p:nvPr/>
        </p:nvCxnSpPr>
        <p:spPr>
          <a:xfrm>
            <a:off x="1863942" y="1951580"/>
            <a:ext cx="0" cy="67326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05604197-684C-481C-2D2D-D598C289C5DC}"/>
              </a:ext>
            </a:extLst>
          </p:cNvPr>
          <p:cNvCxnSpPr>
            <a:cxnSpLocks/>
            <a:stCxn id="66" idx="4"/>
            <a:endCxn id="26" idx="0"/>
          </p:cNvCxnSpPr>
          <p:nvPr/>
        </p:nvCxnSpPr>
        <p:spPr>
          <a:xfrm>
            <a:off x="3285424" y="1951580"/>
            <a:ext cx="2" cy="673265"/>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80" name="Straight Arrow Connector 79">
            <a:extLst>
              <a:ext uri="{FF2B5EF4-FFF2-40B4-BE49-F238E27FC236}">
                <a16:creationId xmlns:a16="http://schemas.microsoft.com/office/drawing/2014/main" id="{25822D4B-9AF9-4D2D-9011-2002DB4F6314}"/>
              </a:ext>
            </a:extLst>
          </p:cNvPr>
          <p:cNvCxnSpPr>
            <a:cxnSpLocks/>
            <a:stCxn id="67" idx="4"/>
            <a:endCxn id="27" idx="0"/>
          </p:cNvCxnSpPr>
          <p:nvPr/>
        </p:nvCxnSpPr>
        <p:spPr>
          <a:xfrm>
            <a:off x="4706906" y="1951580"/>
            <a:ext cx="3" cy="67001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7D488D03-C5AC-2A0A-9B1C-F790F27FFA5E}"/>
              </a:ext>
            </a:extLst>
          </p:cNvPr>
          <p:cNvCxnSpPr>
            <a:cxnSpLocks/>
            <a:stCxn id="68" idx="4"/>
            <a:endCxn id="28" idx="0"/>
          </p:cNvCxnSpPr>
          <p:nvPr/>
        </p:nvCxnSpPr>
        <p:spPr>
          <a:xfrm>
            <a:off x="6128393" y="1951580"/>
            <a:ext cx="0" cy="67001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sp>
        <p:nvSpPr>
          <p:cNvPr id="92" name="Right Brace 91">
            <a:extLst>
              <a:ext uri="{FF2B5EF4-FFF2-40B4-BE49-F238E27FC236}">
                <a16:creationId xmlns:a16="http://schemas.microsoft.com/office/drawing/2014/main" id="{D01EE579-1134-7243-C885-246C1241841A}"/>
              </a:ext>
            </a:extLst>
          </p:cNvPr>
          <p:cNvSpPr/>
          <p:nvPr/>
        </p:nvSpPr>
        <p:spPr>
          <a:xfrm>
            <a:off x="6701936" y="3393069"/>
            <a:ext cx="468351" cy="1473060"/>
          </a:xfrm>
          <a:prstGeom prst="rightBrace">
            <a:avLst>
              <a:gd name="adj1" fmla="val 8333"/>
              <a:gd name="adj2" fmla="val 5247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B5D7C93A-53F3-5CEB-7F01-052BA1844778}"/>
                  </a:ext>
                </a:extLst>
              </p:cNvPr>
              <p:cNvSpPr txBox="1"/>
              <p:nvPr/>
            </p:nvSpPr>
            <p:spPr>
              <a:xfrm>
                <a:off x="7466056" y="3867989"/>
                <a:ext cx="3068982" cy="557910"/>
              </a:xfrm>
              <a:prstGeom prst="rect">
                <a:avLst/>
              </a:prstGeom>
              <a:noFill/>
            </p:spPr>
            <p:txBody>
              <a:bodyPr wrap="none" rtlCol="0">
                <a:spAutoFit/>
              </a:bodyPr>
              <a:lstStyle/>
              <a:p>
                <a:r>
                  <a:rPr lang="en-US" sz="2800" dirty="0">
                    <a:latin typeface="Minion Pro" panose="02040503050201020203" pitchFamily="18" charset="0"/>
                  </a:rPr>
                  <a:t>Factor loadings </a:t>
                </a:r>
                <a14:m>
                  <m:oMath xmlns:m="http://schemas.openxmlformats.org/officeDocument/2006/math">
                    <m:sSub>
                      <m:sSubPr>
                        <m:ctrlPr>
                          <a:rPr lang="nl-NL" sz="2800" b="1" i="0" smtClean="0">
                            <a:latin typeface="Cambria Math" panose="02040503050406030204" pitchFamily="18" charset="0"/>
                          </a:rPr>
                        </m:ctrlPr>
                      </m:sSubPr>
                      <m:e>
                        <m:r>
                          <a:rPr lang="en-US" sz="2800" b="1" i="0" smtClean="0">
                            <a:latin typeface="Cambria Math" panose="02040503050406030204" pitchFamily="18" charset="0"/>
                          </a:rPr>
                          <m:t>𝚲</m:t>
                        </m:r>
                      </m:e>
                      <m:sub>
                        <m:r>
                          <a:rPr lang="nl-NL" sz="2800" b="0" i="1" smtClean="0">
                            <a:latin typeface="Cambria Math" panose="02040503050406030204" pitchFamily="18" charset="0"/>
                          </a:rPr>
                          <m:t>𝑗𝑘</m:t>
                        </m:r>
                      </m:sub>
                    </m:sSub>
                  </m:oMath>
                </a14:m>
                <a:r>
                  <a:rPr lang="en-US" sz="2800" b="1" dirty="0">
                    <a:latin typeface="Minion Pro" panose="02040503050201020203" pitchFamily="18" charset="0"/>
                  </a:rPr>
                  <a:t> </a:t>
                </a:r>
              </a:p>
            </p:txBody>
          </p:sp>
        </mc:Choice>
        <mc:Fallback>
          <p:sp>
            <p:nvSpPr>
              <p:cNvPr id="93" name="TextBox 92">
                <a:extLst>
                  <a:ext uri="{FF2B5EF4-FFF2-40B4-BE49-F238E27FC236}">
                    <a16:creationId xmlns:a16="http://schemas.microsoft.com/office/drawing/2014/main" id="{B5D7C93A-53F3-5CEB-7F01-052BA1844778}"/>
                  </a:ext>
                </a:extLst>
              </p:cNvPr>
              <p:cNvSpPr txBox="1">
                <a:spLocks noRot="1" noChangeAspect="1" noMove="1" noResize="1" noEditPoints="1" noAdjustHandles="1" noChangeArrowheads="1" noChangeShapeType="1" noTextEdit="1"/>
              </p:cNvSpPr>
              <p:nvPr/>
            </p:nvSpPr>
            <p:spPr>
              <a:xfrm>
                <a:off x="7466056" y="3867989"/>
                <a:ext cx="3068982" cy="557910"/>
              </a:xfrm>
              <a:prstGeom prst="rect">
                <a:avLst/>
              </a:prstGeom>
              <a:blipFill>
                <a:blip r:embed="rId14"/>
                <a:stretch>
                  <a:fillRect l="-4175" t="-10989" b="-25275"/>
                </a:stretch>
              </a:blipFill>
            </p:spPr>
            <p:txBody>
              <a:bodyPr/>
              <a:lstStyle/>
              <a:p>
                <a:r>
                  <a:rPr lang="nl-NL">
                    <a:noFill/>
                  </a:rPr>
                  <a:t> </a:t>
                </a:r>
              </a:p>
            </p:txBody>
          </p:sp>
        </mc:Fallback>
      </mc:AlternateContent>
      <p:sp>
        <p:nvSpPr>
          <p:cNvPr id="94" name="Right Brace 93">
            <a:extLst>
              <a:ext uri="{FF2B5EF4-FFF2-40B4-BE49-F238E27FC236}">
                <a16:creationId xmlns:a16="http://schemas.microsoft.com/office/drawing/2014/main" id="{A3541441-E3B4-ADB6-557F-5387C986AB6E}"/>
              </a:ext>
            </a:extLst>
          </p:cNvPr>
          <p:cNvSpPr/>
          <p:nvPr/>
        </p:nvSpPr>
        <p:spPr>
          <a:xfrm>
            <a:off x="6693315" y="2621590"/>
            <a:ext cx="468351" cy="694636"/>
          </a:xfrm>
          <a:prstGeom prst="rightBrace">
            <a:avLst>
              <a:gd name="adj1" fmla="val 8333"/>
              <a:gd name="adj2" fmla="val 5247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7BDEE931-8B29-AA7E-367D-1D2D8A7837A0}"/>
                  </a:ext>
                </a:extLst>
              </p:cNvPr>
              <p:cNvSpPr txBox="1"/>
              <p:nvPr/>
            </p:nvSpPr>
            <p:spPr>
              <a:xfrm>
                <a:off x="7466056" y="2707298"/>
                <a:ext cx="4141903" cy="557910"/>
              </a:xfrm>
              <a:prstGeom prst="rect">
                <a:avLst/>
              </a:prstGeom>
              <a:noFill/>
            </p:spPr>
            <p:txBody>
              <a:bodyPr wrap="none" rtlCol="0">
                <a:spAutoFit/>
              </a:bodyPr>
              <a:lstStyle/>
              <a:p>
                <a:r>
                  <a:rPr lang="en-US" sz="2800" dirty="0">
                    <a:latin typeface="Minion Pro" panose="02040503050201020203" pitchFamily="18" charset="0"/>
                  </a:rPr>
                  <a:t>Observed item </a:t>
                </a:r>
                <a:r>
                  <a:rPr lang="en-US" sz="2800" dirty="0" err="1">
                    <a:latin typeface="Minion Pro" panose="02040503050201020203" pitchFamily="18" charset="0"/>
                  </a:rPr>
                  <a:t>respones</a:t>
                </a:r>
                <a:r>
                  <a:rPr lang="en-US" sz="2800" dirty="0">
                    <a:latin typeface="Minion Pro" panose="02040503050201020203" pitchFamily="18" charset="0"/>
                  </a:rPr>
                  <a:t> </a:t>
                </a:r>
                <a14:m>
                  <m:oMath xmlns:m="http://schemas.openxmlformats.org/officeDocument/2006/math">
                    <m:sSub>
                      <m:sSubPr>
                        <m:ctrlPr>
                          <a:rPr lang="nl-NL" sz="2800" b="1" i="0" smtClean="0">
                            <a:latin typeface="Cambria Math" panose="02040503050406030204" pitchFamily="18" charset="0"/>
                          </a:rPr>
                        </m:ctrlPr>
                      </m:sSubPr>
                      <m:e>
                        <m:r>
                          <a:rPr lang="en-US" sz="2800" b="1" i="0" smtClean="0">
                            <a:latin typeface="Cambria Math" panose="02040503050406030204" pitchFamily="18" charset="0"/>
                          </a:rPr>
                          <m:t>𝐲</m:t>
                        </m:r>
                      </m:e>
                      <m:sub>
                        <m:r>
                          <a:rPr lang="nl-NL" sz="2800" b="0" i="1" smtClean="0">
                            <a:latin typeface="Cambria Math" panose="02040503050406030204" pitchFamily="18" charset="0"/>
                          </a:rPr>
                          <m:t>𝑗</m:t>
                        </m:r>
                      </m:sub>
                    </m:sSub>
                  </m:oMath>
                </a14:m>
                <a:endParaRPr lang="en-US" sz="2800" b="1" dirty="0">
                  <a:latin typeface="Minion Pro" panose="02040503050201020203" pitchFamily="18" charset="0"/>
                </a:endParaRPr>
              </a:p>
            </p:txBody>
          </p:sp>
        </mc:Choice>
        <mc:Fallback>
          <p:sp>
            <p:nvSpPr>
              <p:cNvPr id="95" name="TextBox 94">
                <a:extLst>
                  <a:ext uri="{FF2B5EF4-FFF2-40B4-BE49-F238E27FC236}">
                    <a16:creationId xmlns:a16="http://schemas.microsoft.com/office/drawing/2014/main" id="{7BDEE931-8B29-AA7E-367D-1D2D8A7837A0}"/>
                  </a:ext>
                </a:extLst>
              </p:cNvPr>
              <p:cNvSpPr txBox="1">
                <a:spLocks noRot="1" noChangeAspect="1" noMove="1" noResize="1" noEditPoints="1" noAdjustHandles="1" noChangeArrowheads="1" noChangeShapeType="1" noTextEdit="1"/>
              </p:cNvSpPr>
              <p:nvPr/>
            </p:nvSpPr>
            <p:spPr>
              <a:xfrm>
                <a:off x="7466056" y="2707298"/>
                <a:ext cx="4141903" cy="557910"/>
              </a:xfrm>
              <a:prstGeom prst="rect">
                <a:avLst/>
              </a:prstGeom>
              <a:blipFill>
                <a:blip r:embed="rId15"/>
                <a:stretch>
                  <a:fillRect l="-3093" t="-9783" b="-23913"/>
                </a:stretch>
              </a:blipFill>
            </p:spPr>
            <p:txBody>
              <a:bodyPr/>
              <a:lstStyle/>
              <a:p>
                <a:r>
                  <a:rPr lang="nl-NL">
                    <a:noFill/>
                  </a:rPr>
                  <a:t> </a:t>
                </a:r>
              </a:p>
            </p:txBody>
          </p:sp>
        </mc:Fallback>
      </mc:AlternateContent>
      <p:sp>
        <p:nvSpPr>
          <p:cNvPr id="96" name="Right Brace 95">
            <a:extLst>
              <a:ext uri="{FF2B5EF4-FFF2-40B4-BE49-F238E27FC236}">
                <a16:creationId xmlns:a16="http://schemas.microsoft.com/office/drawing/2014/main" id="{4B7BB7E0-E4DE-2404-3E56-ECCED8A1B982}"/>
              </a:ext>
            </a:extLst>
          </p:cNvPr>
          <p:cNvSpPr/>
          <p:nvPr/>
        </p:nvSpPr>
        <p:spPr>
          <a:xfrm>
            <a:off x="6693314" y="4942972"/>
            <a:ext cx="468351" cy="1277503"/>
          </a:xfrm>
          <a:prstGeom prst="rightBrace">
            <a:avLst>
              <a:gd name="adj1" fmla="val 8333"/>
              <a:gd name="adj2" fmla="val 5247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7F0206DE-3CC5-1445-E9F5-F1788F97F7FF}"/>
                  </a:ext>
                </a:extLst>
              </p:cNvPr>
              <p:cNvSpPr txBox="1"/>
              <p:nvPr/>
            </p:nvSpPr>
            <p:spPr>
              <a:xfrm>
                <a:off x="7466056" y="1642921"/>
                <a:ext cx="4313360" cy="557910"/>
              </a:xfrm>
              <a:prstGeom prst="rect">
                <a:avLst/>
              </a:prstGeom>
              <a:noFill/>
            </p:spPr>
            <p:txBody>
              <a:bodyPr wrap="none" rtlCol="0">
                <a:spAutoFit/>
              </a:bodyPr>
              <a:lstStyle/>
              <a:p>
                <a:r>
                  <a:rPr lang="en-US" sz="2800" dirty="0">
                    <a:latin typeface="Minion Pro" panose="02040503050201020203" pitchFamily="18" charset="0"/>
                  </a:rPr>
                  <a:t>Residuals (unique factors) </a:t>
                </a:r>
                <a14:m>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𝛆</m:t>
                        </m:r>
                      </m:e>
                      <m:sub>
                        <m:r>
                          <a:rPr lang="nl-NL" sz="2800" b="0" i="1" smtClean="0">
                            <a:latin typeface="Cambria Math" panose="02040503050406030204" pitchFamily="18" charset="0"/>
                          </a:rPr>
                          <m:t>𝑗</m:t>
                        </m:r>
                      </m:sub>
                    </m:sSub>
                  </m:oMath>
                </a14:m>
                <a:endParaRPr lang="en-US" sz="2800" b="1" dirty="0">
                  <a:latin typeface="Minion Pro" panose="02040503050201020203" pitchFamily="18" charset="0"/>
                </a:endParaRPr>
              </a:p>
            </p:txBody>
          </p:sp>
        </mc:Choice>
        <mc:Fallback>
          <p:sp>
            <p:nvSpPr>
              <p:cNvPr id="97" name="TextBox 96">
                <a:extLst>
                  <a:ext uri="{FF2B5EF4-FFF2-40B4-BE49-F238E27FC236}">
                    <a16:creationId xmlns:a16="http://schemas.microsoft.com/office/drawing/2014/main" id="{7F0206DE-3CC5-1445-E9F5-F1788F97F7FF}"/>
                  </a:ext>
                </a:extLst>
              </p:cNvPr>
              <p:cNvSpPr txBox="1">
                <a:spLocks noRot="1" noChangeAspect="1" noMove="1" noResize="1" noEditPoints="1" noAdjustHandles="1" noChangeArrowheads="1" noChangeShapeType="1" noTextEdit="1"/>
              </p:cNvSpPr>
              <p:nvPr/>
            </p:nvSpPr>
            <p:spPr>
              <a:xfrm>
                <a:off x="7466056" y="1642921"/>
                <a:ext cx="4313360" cy="557910"/>
              </a:xfrm>
              <a:prstGeom prst="rect">
                <a:avLst/>
              </a:prstGeom>
              <a:blipFill>
                <a:blip r:embed="rId16"/>
                <a:stretch>
                  <a:fillRect l="-2970" t="-10989" b="-25275"/>
                </a:stretch>
              </a:blipFill>
            </p:spPr>
            <p:txBody>
              <a:bodyPr/>
              <a:lstStyle/>
              <a:p>
                <a:r>
                  <a:rPr lang="nl-NL">
                    <a:noFill/>
                  </a:rPr>
                  <a:t> </a:t>
                </a:r>
              </a:p>
            </p:txBody>
          </p:sp>
        </mc:Fallback>
      </mc:AlternateContent>
      <p:sp>
        <p:nvSpPr>
          <p:cNvPr id="98" name="Right Brace 97">
            <a:extLst>
              <a:ext uri="{FF2B5EF4-FFF2-40B4-BE49-F238E27FC236}">
                <a16:creationId xmlns:a16="http://schemas.microsoft.com/office/drawing/2014/main" id="{5A42BFBB-12DA-D23E-87C0-6E383B7AFE13}"/>
              </a:ext>
            </a:extLst>
          </p:cNvPr>
          <p:cNvSpPr/>
          <p:nvPr/>
        </p:nvSpPr>
        <p:spPr>
          <a:xfrm>
            <a:off x="6700598" y="1265780"/>
            <a:ext cx="468351" cy="1277503"/>
          </a:xfrm>
          <a:prstGeom prst="rightBrace">
            <a:avLst>
              <a:gd name="adj1" fmla="val 8333"/>
              <a:gd name="adj2" fmla="val 52479"/>
            </a:avLst>
          </a:prstGeom>
          <a:ln w="381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3834C52B-B418-FD0F-65D2-5E9BCB7281A3}"/>
                  </a:ext>
                </a:extLst>
              </p:cNvPr>
              <p:cNvSpPr txBox="1"/>
              <p:nvPr/>
            </p:nvSpPr>
            <p:spPr>
              <a:xfrm>
                <a:off x="7466056" y="5320113"/>
                <a:ext cx="3328219" cy="954107"/>
              </a:xfrm>
              <a:prstGeom prst="rect">
                <a:avLst/>
              </a:prstGeom>
              <a:noFill/>
            </p:spPr>
            <p:txBody>
              <a:bodyPr wrap="none" rtlCol="0">
                <a:spAutoFit/>
              </a:bodyPr>
              <a:lstStyle/>
              <a:p>
                <a:r>
                  <a:rPr lang="en-US" sz="2800" dirty="0">
                    <a:latin typeface="Minion Pro" panose="02040503050201020203" pitchFamily="18" charset="0"/>
                  </a:rPr>
                  <a:t>Latent variables </a:t>
                </a:r>
              </a:p>
              <a:p>
                <a:r>
                  <a:rPr lang="en-US" sz="2800" dirty="0">
                    <a:latin typeface="Minion Pro" panose="02040503050201020203" pitchFamily="18" charset="0"/>
                  </a:rPr>
                  <a:t>(common factors) </a:t>
                </a:r>
                <a14:m>
                  <m:oMath xmlns:m="http://schemas.openxmlformats.org/officeDocument/2006/math">
                    <m:sSub>
                      <m:sSubPr>
                        <m:ctrlPr>
                          <a:rPr lang="en-US" sz="2800" b="1" i="1" smtClean="0">
                            <a:latin typeface="Cambria Math" panose="02040503050406030204" pitchFamily="18" charset="0"/>
                          </a:rPr>
                        </m:ctrlPr>
                      </m:sSubPr>
                      <m:e>
                        <m:r>
                          <a:rPr lang="en-US" sz="2800" b="1" i="0" smtClean="0">
                            <a:latin typeface="Cambria Math" panose="02040503050406030204" pitchFamily="18" charset="0"/>
                          </a:rPr>
                          <m:t>𝛈</m:t>
                        </m:r>
                      </m:e>
                      <m:sub>
                        <m:r>
                          <a:rPr lang="nl-NL" sz="2800" b="0" i="1" smtClean="0">
                            <a:latin typeface="Cambria Math" panose="02040503050406030204" pitchFamily="18" charset="0"/>
                          </a:rPr>
                          <m:t>𝑘</m:t>
                        </m:r>
                      </m:sub>
                    </m:sSub>
                  </m:oMath>
                </a14:m>
                <a:endParaRPr lang="en-US" sz="2800" b="1" dirty="0">
                  <a:latin typeface="Minion Pro" panose="02040503050201020203" pitchFamily="18" charset="0"/>
                </a:endParaRPr>
              </a:p>
            </p:txBody>
          </p:sp>
        </mc:Choice>
        <mc:Fallback>
          <p:sp>
            <p:nvSpPr>
              <p:cNvPr id="99" name="TextBox 98">
                <a:extLst>
                  <a:ext uri="{FF2B5EF4-FFF2-40B4-BE49-F238E27FC236}">
                    <a16:creationId xmlns:a16="http://schemas.microsoft.com/office/drawing/2014/main" id="{3834C52B-B418-FD0F-65D2-5E9BCB7281A3}"/>
                  </a:ext>
                </a:extLst>
              </p:cNvPr>
              <p:cNvSpPr txBox="1">
                <a:spLocks noRot="1" noChangeAspect="1" noMove="1" noResize="1" noEditPoints="1" noAdjustHandles="1" noChangeArrowheads="1" noChangeShapeType="1" noTextEdit="1"/>
              </p:cNvSpPr>
              <p:nvPr/>
            </p:nvSpPr>
            <p:spPr>
              <a:xfrm>
                <a:off x="7466056" y="5320113"/>
                <a:ext cx="3328219" cy="954107"/>
              </a:xfrm>
              <a:prstGeom prst="rect">
                <a:avLst/>
              </a:prstGeom>
              <a:blipFill>
                <a:blip r:embed="rId17"/>
                <a:stretch>
                  <a:fillRect l="-3846" t="-6410" b="-17949"/>
                </a:stretch>
              </a:blipFill>
            </p:spPr>
            <p:txBody>
              <a:bodyPr/>
              <a:lstStyle/>
              <a:p>
                <a:r>
                  <a:rPr lang="nl-NL">
                    <a:noFill/>
                  </a:rPr>
                  <a:t> </a:t>
                </a:r>
              </a:p>
            </p:txBody>
          </p:sp>
        </mc:Fallback>
      </mc:AlternateContent>
    </p:spTree>
    <p:extLst>
      <p:ext uri="{BB962C8B-B14F-4D97-AF65-F5344CB8AC3E}">
        <p14:creationId xmlns:p14="http://schemas.microsoft.com/office/powerpoint/2010/main" val="2765024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492905-3FB3-B71E-541A-C3575280600E}"/>
              </a:ext>
            </a:extLst>
          </p:cNvPr>
          <p:cNvSpPr>
            <a:spLocks noGrp="1"/>
          </p:cNvSpPr>
          <p:nvPr>
            <p:ph type="title"/>
          </p:nvPr>
        </p:nvSpPr>
        <p:spPr/>
        <p:txBody>
          <a:bodyPr/>
          <a:lstStyle/>
          <a:p>
            <a:r>
              <a:rPr lang="nl-NL" dirty="0"/>
              <a:t>Course info (is on </a:t>
            </a:r>
            <a:r>
              <a:rPr lang="nl-NL" dirty="0" err="1"/>
              <a:t>Brightspace</a:t>
            </a:r>
            <a:r>
              <a:rPr lang="nl-NL" dirty="0"/>
              <a:t>)</a:t>
            </a:r>
          </a:p>
        </p:txBody>
      </p:sp>
      <p:sp>
        <p:nvSpPr>
          <p:cNvPr id="3" name="Tijdelijke aanduiding voor inhoud 2">
            <a:extLst>
              <a:ext uri="{FF2B5EF4-FFF2-40B4-BE49-F238E27FC236}">
                <a16:creationId xmlns:a16="http://schemas.microsoft.com/office/drawing/2014/main" id="{7053AFA3-2EA8-5A1B-DBD3-A08A1741FD1D}"/>
              </a:ext>
            </a:extLst>
          </p:cNvPr>
          <p:cNvSpPr>
            <a:spLocks noGrp="1"/>
          </p:cNvSpPr>
          <p:nvPr>
            <p:ph idx="1"/>
          </p:nvPr>
        </p:nvSpPr>
        <p:spPr/>
        <p:txBody>
          <a:bodyPr/>
          <a:lstStyle/>
          <a:p>
            <a:endParaRPr lang="nl-NL"/>
          </a:p>
        </p:txBody>
      </p:sp>
      <p:sp>
        <p:nvSpPr>
          <p:cNvPr id="4" name="Tijdelijke aanduiding voor dianummer 3">
            <a:extLst>
              <a:ext uri="{FF2B5EF4-FFF2-40B4-BE49-F238E27FC236}">
                <a16:creationId xmlns:a16="http://schemas.microsoft.com/office/drawing/2014/main" id="{490677CC-2CD5-0D62-1421-471AFC1C723B}"/>
              </a:ext>
            </a:extLst>
          </p:cNvPr>
          <p:cNvSpPr>
            <a:spLocks noGrp="1"/>
          </p:cNvSpPr>
          <p:nvPr>
            <p:ph type="sldNum" sz="quarter" idx="12"/>
          </p:nvPr>
        </p:nvSpPr>
        <p:spPr/>
        <p:txBody>
          <a:bodyPr/>
          <a:lstStyle/>
          <a:p>
            <a:fld id="{0BD1E4AD-7C3E-1942-9738-052155FA6AEF}" type="slidenum">
              <a:rPr lang="en-US" smtClean="0"/>
              <a:pPr/>
              <a:t>7</a:t>
            </a:fld>
            <a:endParaRPr lang="en-US" dirty="0"/>
          </a:p>
        </p:txBody>
      </p:sp>
      <p:pic>
        <p:nvPicPr>
          <p:cNvPr id="6" name="Afbeelding 5">
            <a:extLst>
              <a:ext uri="{FF2B5EF4-FFF2-40B4-BE49-F238E27FC236}">
                <a16:creationId xmlns:a16="http://schemas.microsoft.com/office/drawing/2014/main" id="{528D5164-185B-4B4D-040C-AD49D9CCA281}"/>
              </a:ext>
            </a:extLst>
          </p:cNvPr>
          <p:cNvPicPr>
            <a:picLocks noChangeAspect="1"/>
          </p:cNvPicPr>
          <p:nvPr/>
        </p:nvPicPr>
        <p:blipFill>
          <a:blip r:embed="rId2"/>
          <a:stretch>
            <a:fillRect/>
          </a:stretch>
        </p:blipFill>
        <p:spPr>
          <a:xfrm>
            <a:off x="724195" y="900292"/>
            <a:ext cx="11082519" cy="5572821"/>
          </a:xfrm>
          <a:prstGeom prst="rect">
            <a:avLst/>
          </a:prstGeom>
        </p:spPr>
      </p:pic>
    </p:spTree>
    <p:extLst>
      <p:ext uri="{BB962C8B-B14F-4D97-AF65-F5344CB8AC3E}">
        <p14:creationId xmlns:p14="http://schemas.microsoft.com/office/powerpoint/2010/main" val="10994701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8653-2F66-A523-4848-71B0DCC355E2}"/>
              </a:ext>
            </a:extLst>
          </p:cNvPr>
          <p:cNvSpPr>
            <a:spLocks noGrp="1"/>
          </p:cNvSpPr>
          <p:nvPr>
            <p:ph type="title"/>
          </p:nvPr>
        </p:nvSpPr>
        <p:spPr/>
        <p:txBody>
          <a:bodyPr>
            <a:normAutofit/>
          </a:bodyPr>
          <a:lstStyle/>
          <a:p>
            <a:r>
              <a:rPr lang="en-US" dirty="0"/>
              <a:t>Exploratory Factor Analysis</a:t>
            </a:r>
          </a:p>
        </p:txBody>
      </p:sp>
      <p:sp>
        <p:nvSpPr>
          <p:cNvPr id="3" name="Content Placeholder 2">
            <a:extLst>
              <a:ext uri="{FF2B5EF4-FFF2-40B4-BE49-F238E27FC236}">
                <a16:creationId xmlns:a16="http://schemas.microsoft.com/office/drawing/2014/main" id="{DDBAA832-3F7D-3084-1396-686DE00AD9BA}"/>
              </a:ext>
            </a:extLst>
          </p:cNvPr>
          <p:cNvSpPr>
            <a:spLocks noGrp="1"/>
          </p:cNvSpPr>
          <p:nvPr>
            <p:ph idx="1"/>
          </p:nvPr>
        </p:nvSpPr>
        <p:spPr/>
        <p:txBody>
          <a:bodyPr/>
          <a:lstStyle/>
          <a:p>
            <a:pPr marL="0" indent="0">
              <a:buNone/>
            </a:pPr>
            <a:r>
              <a:rPr lang="en-US" dirty="0"/>
              <a:t>While methodologically distinct, Exploratory Factor Analysis (EFA) shares many of the same goals and approaches as PCA</a:t>
            </a:r>
          </a:p>
          <a:p>
            <a:pPr lvl="1"/>
            <a:r>
              <a:rPr lang="en-US" dirty="0"/>
              <a:t>Determine the number and nature of a set of lower-dimensional components (or factors) that explains “enough” of the variation in a set of items</a:t>
            </a:r>
          </a:p>
          <a:p>
            <a:pPr lvl="1"/>
            <a:r>
              <a:rPr lang="en-US" dirty="0"/>
              <a:t>How do we choose the number of factors?</a:t>
            </a:r>
          </a:p>
          <a:p>
            <a:pPr lvl="1"/>
            <a:endParaRPr lang="en-US" dirty="0"/>
          </a:p>
          <a:p>
            <a:pPr marL="0" indent="0">
              <a:buNone/>
            </a:pPr>
            <a:r>
              <a:rPr lang="en-US" dirty="0"/>
              <a:t>The biggest difference is now we partition variance into two sources</a:t>
            </a:r>
          </a:p>
          <a:p>
            <a:pPr marL="514350" indent="-514350">
              <a:buFont typeface="+mj-lt"/>
              <a:buAutoNum type="arabicPeriod"/>
            </a:pPr>
            <a:r>
              <a:rPr lang="en-US" dirty="0"/>
              <a:t>Common variance: captured by the latent factors</a:t>
            </a:r>
          </a:p>
          <a:p>
            <a:pPr marL="514350" indent="-514350">
              <a:buFont typeface="+mj-lt"/>
              <a:buAutoNum type="arabicPeriod"/>
            </a:pPr>
            <a:r>
              <a:rPr lang="en-US" dirty="0"/>
              <a:t>Unique variance: captured by the item residuals (noise/measurement error)</a:t>
            </a:r>
          </a:p>
          <a:p>
            <a:pPr marL="742950" lvl="1" indent="-514350"/>
            <a:r>
              <a:rPr lang="en-US" dirty="0"/>
              <a:t>The unique factors (residuals) allow us to get measures of fit</a:t>
            </a:r>
          </a:p>
        </p:txBody>
      </p:sp>
      <p:sp>
        <p:nvSpPr>
          <p:cNvPr id="6" name="Slide Number Placeholder 5">
            <a:extLst>
              <a:ext uri="{FF2B5EF4-FFF2-40B4-BE49-F238E27FC236}">
                <a16:creationId xmlns:a16="http://schemas.microsoft.com/office/drawing/2014/main" id="{B6A317D4-FE3F-9013-7F78-64065F835C2F}"/>
              </a:ext>
            </a:extLst>
          </p:cNvPr>
          <p:cNvSpPr>
            <a:spLocks noGrp="1"/>
          </p:cNvSpPr>
          <p:nvPr>
            <p:ph type="sldNum" sz="quarter" idx="12"/>
          </p:nvPr>
        </p:nvSpPr>
        <p:spPr/>
        <p:txBody>
          <a:bodyPr/>
          <a:lstStyle/>
          <a:p>
            <a:fld id="{0BD1E4AD-7C3E-1942-9738-052155FA6AEF}" type="slidenum">
              <a:rPr lang="en-US" smtClean="0"/>
              <a:pPr/>
              <a:t>70</a:t>
            </a:fld>
            <a:endParaRPr lang="en-US" dirty="0"/>
          </a:p>
        </p:txBody>
      </p:sp>
    </p:spTree>
    <p:extLst>
      <p:ext uri="{BB962C8B-B14F-4D97-AF65-F5344CB8AC3E}">
        <p14:creationId xmlns:p14="http://schemas.microsoft.com/office/powerpoint/2010/main" val="420014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D5FE-ED54-EBB8-D808-30D8884C7F31}"/>
              </a:ext>
            </a:extLst>
          </p:cNvPr>
          <p:cNvSpPr>
            <a:spLocks noGrp="1"/>
          </p:cNvSpPr>
          <p:nvPr>
            <p:ph type="title"/>
          </p:nvPr>
        </p:nvSpPr>
        <p:spPr/>
        <p:txBody>
          <a:bodyPr>
            <a:normAutofit/>
          </a:bodyPr>
          <a:lstStyle/>
          <a:p>
            <a:r>
              <a:rPr lang="en-US" dirty="0"/>
              <a:t>Exploratory Factor Analysis</a:t>
            </a:r>
          </a:p>
        </p:txBody>
      </p:sp>
      <p:sp>
        <p:nvSpPr>
          <p:cNvPr id="3" name="Content Placeholder 2">
            <a:extLst>
              <a:ext uri="{FF2B5EF4-FFF2-40B4-BE49-F238E27FC236}">
                <a16:creationId xmlns:a16="http://schemas.microsoft.com/office/drawing/2014/main" id="{8878B0A5-52D4-41A9-D0F5-08363930FA3C}"/>
              </a:ext>
            </a:extLst>
          </p:cNvPr>
          <p:cNvSpPr>
            <a:spLocks noGrp="1"/>
          </p:cNvSpPr>
          <p:nvPr>
            <p:ph idx="1"/>
          </p:nvPr>
        </p:nvSpPr>
        <p:spPr>
          <a:xfrm>
            <a:off x="176048" y="1073984"/>
            <a:ext cx="5399562" cy="5127119"/>
          </a:xfrm>
        </p:spPr>
        <p:txBody>
          <a:bodyPr>
            <a:normAutofit/>
          </a:bodyPr>
          <a:lstStyle/>
          <a:p>
            <a:pPr marL="0" indent="0">
              <a:buNone/>
            </a:pPr>
            <a:r>
              <a:rPr lang="en-US" dirty="0"/>
              <a:t>Procedurally, very similar to PCA </a:t>
            </a:r>
          </a:p>
          <a:p>
            <a:pPr lvl="1"/>
            <a:r>
              <a:rPr lang="en-US" dirty="0"/>
              <a:t>Select the number of factors and fit the model</a:t>
            </a:r>
          </a:p>
          <a:p>
            <a:pPr lvl="1"/>
            <a:r>
              <a:rPr lang="en-US" dirty="0"/>
              <a:t>Examine fit indices (this is different)</a:t>
            </a:r>
          </a:p>
          <a:p>
            <a:pPr lvl="1"/>
            <a:r>
              <a:rPr lang="en-US" dirty="0"/>
              <a:t>Examine the proportion of variance explained by the common factor (scree plot, parallel analysis)</a:t>
            </a:r>
          </a:p>
          <a:p>
            <a:pPr lvl="1"/>
            <a:r>
              <a:rPr lang="en-US" dirty="0"/>
              <a:t>Refit the model based on the indicated number of factors as needed</a:t>
            </a:r>
          </a:p>
          <a:p>
            <a:pPr lvl="1"/>
            <a:r>
              <a:rPr lang="en-US" dirty="0"/>
              <a:t>Substantive interpretation</a:t>
            </a:r>
          </a:p>
        </p:txBody>
      </p:sp>
      <p:sp>
        <p:nvSpPr>
          <p:cNvPr id="6" name="Slide Number Placeholder 5">
            <a:extLst>
              <a:ext uri="{FF2B5EF4-FFF2-40B4-BE49-F238E27FC236}">
                <a16:creationId xmlns:a16="http://schemas.microsoft.com/office/drawing/2014/main" id="{2C037A80-0190-8EDE-477D-7E8F15C6F473}"/>
              </a:ext>
            </a:extLst>
          </p:cNvPr>
          <p:cNvSpPr>
            <a:spLocks noGrp="1"/>
          </p:cNvSpPr>
          <p:nvPr>
            <p:ph type="sldNum" sz="quarter" idx="12"/>
          </p:nvPr>
        </p:nvSpPr>
        <p:spPr/>
        <p:txBody>
          <a:bodyPr/>
          <a:lstStyle/>
          <a:p>
            <a:fld id="{0BD1E4AD-7C3E-1942-9738-052155FA6AEF}" type="slidenum">
              <a:rPr lang="en-US" smtClean="0"/>
              <a:pPr/>
              <a:t>71</a:t>
            </a:fld>
            <a:endParaRPr lang="en-US" dirty="0"/>
          </a:p>
        </p:txBody>
      </p:sp>
      <p:pic>
        <p:nvPicPr>
          <p:cNvPr id="7" name="Picture 6">
            <a:extLst>
              <a:ext uri="{FF2B5EF4-FFF2-40B4-BE49-F238E27FC236}">
                <a16:creationId xmlns:a16="http://schemas.microsoft.com/office/drawing/2014/main" id="{B73B8208-E009-BF43-1899-324B478D71B0}"/>
              </a:ext>
            </a:extLst>
          </p:cNvPr>
          <p:cNvPicPr>
            <a:picLocks noChangeAspect="1"/>
          </p:cNvPicPr>
          <p:nvPr/>
        </p:nvPicPr>
        <p:blipFill>
          <a:blip r:embed="rId2"/>
          <a:stretch>
            <a:fillRect/>
          </a:stretch>
        </p:blipFill>
        <p:spPr>
          <a:xfrm>
            <a:off x="6058954" y="1523906"/>
            <a:ext cx="5964154" cy="4260110"/>
          </a:xfrm>
          <a:prstGeom prst="rect">
            <a:avLst/>
          </a:prstGeom>
        </p:spPr>
      </p:pic>
    </p:spTree>
    <p:extLst>
      <p:ext uri="{BB962C8B-B14F-4D97-AF65-F5344CB8AC3E}">
        <p14:creationId xmlns:p14="http://schemas.microsoft.com/office/powerpoint/2010/main" val="80921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49790-91BA-1326-98AA-540605BDE0C9}"/>
              </a:ext>
            </a:extLst>
          </p:cNvPr>
          <p:cNvSpPr>
            <a:spLocks noGrp="1"/>
          </p:cNvSpPr>
          <p:nvPr>
            <p:ph type="title"/>
          </p:nvPr>
        </p:nvSpPr>
        <p:spPr/>
        <p:txBody>
          <a:bodyPr>
            <a:normAutofit/>
          </a:bodyPr>
          <a:lstStyle/>
          <a:p>
            <a:r>
              <a:rPr lang="en-US" dirty="0"/>
              <a:t>Fit Measures in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E2EE12-253F-D6A4-6421-CDEC6AF647C7}"/>
                  </a:ext>
                </a:extLst>
              </p:cNvPr>
              <p:cNvSpPr>
                <a:spLocks noGrp="1"/>
              </p:cNvSpPr>
              <p:nvPr>
                <p:ph idx="1"/>
              </p:nvPr>
            </p:nvSpPr>
            <p:spPr/>
            <p:txBody>
              <a:bodyPr>
                <a:normAutofit fontScale="92500" lnSpcReduction="10000"/>
              </a:bodyPr>
              <a:lstStyle/>
              <a:p>
                <a:pPr marL="0" indent="0">
                  <a:buNone/>
                </a:pPr>
                <a:r>
                  <a:rPr lang="en-US" dirty="0"/>
                  <a:t>A wide range of fit measures have been developed in factor analysis to assess whether the factor model reproduces the observed data well</a:t>
                </a:r>
              </a:p>
              <a:p>
                <a:pPr marL="0" indent="0">
                  <a:buNone/>
                </a:pPr>
                <a:endParaRPr lang="en-US" dirty="0"/>
              </a:p>
              <a:p>
                <a:pPr marL="0" indent="0">
                  <a:buNone/>
                </a:pPr>
                <a:r>
                  <a:rPr lang="en-US" b="0" dirty="0"/>
                  <a:t>Most are based on the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test of fit (</a:t>
                </a:r>
                <a14:m>
                  <m:oMath xmlns:m="http://schemas.openxmlformats.org/officeDocument/2006/math">
                    <m:r>
                      <a:rPr lang="en-US" b="0" i="1" smtClean="0">
                        <a:latin typeface="Cambria Math" panose="02040503050406030204" pitchFamily="18" charset="0"/>
                      </a:rPr>
                      <m:t>𝑇</m:t>
                    </m:r>
                  </m:oMath>
                </a14:m>
                <a:r>
                  <a:rPr lang="en-US" dirty="0"/>
                  <a:t>):</a:t>
                </a:r>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nl-NL" baseline="30000" dirty="0">
                    <a:cs typeface="Arial"/>
                  </a:rPr>
                  <a:t> </a:t>
                </a:r>
                <a:r>
                  <a:rPr lang="nl-NL" dirty="0" err="1">
                    <a:cs typeface="Arial"/>
                  </a:rPr>
                  <a:t>value</a:t>
                </a:r>
                <a:r>
                  <a:rPr lang="nl-NL" dirty="0">
                    <a:cs typeface="Arial"/>
                  </a:rPr>
                  <a:t> </a:t>
                </a:r>
                <a:r>
                  <a:rPr lang="nl-NL" dirty="0" err="1">
                    <a:cs typeface="Arial"/>
                  </a:rPr>
                  <a:t>quantifies</a:t>
                </a:r>
                <a:r>
                  <a:rPr lang="nl-NL" dirty="0">
                    <a:cs typeface="Arial"/>
                  </a:rPr>
                  <a:t> </a:t>
                </a:r>
                <a:r>
                  <a:rPr lang="nl-NL" dirty="0" err="1">
                    <a:cs typeface="Arial"/>
                  </a:rPr>
                  <a:t>the</a:t>
                </a:r>
                <a:r>
                  <a:rPr lang="nl-NL" dirty="0">
                    <a:cs typeface="Arial"/>
                  </a:rPr>
                  <a:t> </a:t>
                </a:r>
                <a:r>
                  <a:rPr lang="nl-NL" dirty="0" err="1">
                    <a:cs typeface="Arial"/>
                  </a:rPr>
                  <a:t>difference</a:t>
                </a:r>
                <a:r>
                  <a:rPr lang="nl-NL" dirty="0">
                    <a:cs typeface="Arial"/>
                  </a:rPr>
                  <a:t> </a:t>
                </a:r>
                <a:r>
                  <a:rPr lang="nl-NL" dirty="0" err="1">
                    <a:cs typeface="Arial"/>
                  </a:rPr>
                  <a:t>between</a:t>
                </a:r>
                <a:r>
                  <a:rPr lang="nl-NL" dirty="0">
                    <a:cs typeface="Arial"/>
                  </a:rPr>
                  <a:t> </a:t>
                </a:r>
                <a:r>
                  <a:rPr lang="nl-NL" dirty="0" err="1">
                    <a:cs typeface="Arial"/>
                  </a:rPr>
                  <a:t>observed</a:t>
                </a:r>
                <a:r>
                  <a:rPr lang="nl-NL" dirty="0">
                    <a:cs typeface="Arial"/>
                  </a:rPr>
                  <a:t> (</a:t>
                </a:r>
                <a:r>
                  <a:rPr lang="en-US" dirty="0"/>
                  <a:t>sample) covariance matrix </a:t>
                </a:r>
                <a14:m>
                  <m:oMath xmlns:m="http://schemas.openxmlformats.org/officeDocument/2006/math">
                    <m:r>
                      <a:rPr lang="en-US" b="1" i="1" smtClean="0">
                        <a:latin typeface="Cambria Math"/>
                      </a:rPr>
                      <m:t>𝑺</m:t>
                    </m:r>
                  </m:oMath>
                </a14:m>
                <a:r>
                  <a:rPr lang="en-US" dirty="0"/>
                  <a:t> and model-implied (population) covariance matrix </a:t>
                </a:r>
                <a14:m>
                  <m:oMath xmlns:m="http://schemas.openxmlformats.org/officeDocument/2006/math">
                    <m:acc>
                      <m:accPr>
                        <m:chr m:val="̂"/>
                        <m:ctrlPr>
                          <a:rPr lang="en-US" i="1">
                            <a:latin typeface="Cambria Math" panose="02040503050406030204" pitchFamily="18" charset="0"/>
                          </a:rPr>
                        </m:ctrlPr>
                      </m:accPr>
                      <m:e>
                        <m:r>
                          <a:rPr lang="en-US" b="1">
                            <a:latin typeface="Cambria Math"/>
                          </a:rPr>
                          <m:t>𝚺</m:t>
                        </m:r>
                      </m:e>
                    </m:acc>
                  </m:oMath>
                </a14:m>
                <a:endParaRPr lang="nl-NL" b="1" dirty="0"/>
              </a:p>
              <a:p>
                <a:pPr lvl="1"/>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nl-NL" b="0" i="1" smtClean="0">
                        <a:latin typeface="Cambria Math" panose="02040503050406030204" pitchFamily="18" charset="0"/>
                      </a:rPr>
                      <m:t>=0</m:t>
                    </m:r>
                  </m:oMath>
                </a14:m>
                <a:r>
                  <a:rPr lang="en-US" dirty="0"/>
                  <a:t> implies perfect model fit; the larger the difference between </a:t>
                </a:r>
                <a14:m>
                  <m:oMath xmlns:m="http://schemas.openxmlformats.org/officeDocument/2006/math">
                    <m:acc>
                      <m:accPr>
                        <m:chr m:val="̂"/>
                        <m:ctrlPr>
                          <a:rPr lang="en-US" i="1">
                            <a:latin typeface="Cambria Math" panose="02040503050406030204" pitchFamily="18" charset="0"/>
                          </a:rPr>
                        </m:ctrlPr>
                      </m:accPr>
                      <m:e>
                        <m:r>
                          <a:rPr lang="en-US" b="1">
                            <a:latin typeface="Cambria Math"/>
                          </a:rPr>
                          <m:t>𝚺</m:t>
                        </m:r>
                      </m:e>
                    </m:acc>
                    <m:r>
                      <a:rPr lang="en-US" b="1" i="1">
                        <a:latin typeface="Cambria Math"/>
                      </a:rPr>
                      <m:t> </m:t>
                    </m:r>
                  </m:oMath>
                </a14:m>
                <a:r>
                  <a:rPr lang="en-US" dirty="0"/>
                  <a:t>and </a:t>
                </a:r>
                <a14:m>
                  <m:oMath xmlns:m="http://schemas.openxmlformats.org/officeDocument/2006/math">
                    <m:r>
                      <a:rPr lang="en-US" b="1" i="1">
                        <a:latin typeface="Cambria Math"/>
                      </a:rPr>
                      <m:t>𝑺</m:t>
                    </m:r>
                  </m:oMath>
                </a14:m>
                <a:r>
                  <a:rPr lang="en-US" dirty="0"/>
                  <a:t>, the larger the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a:t>
                </a:r>
              </a:p>
              <a:p>
                <a:pPr lvl="1"/>
                <a:r>
                  <a:rPr lang="en-US" dirty="0"/>
                  <a:t>This test statistic follows a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oMath>
                </a14:m>
                <a:r>
                  <a:rPr lang="en-US" dirty="0"/>
                  <a:t> distribution with degrees of freedom for </a:t>
                </a:r>
                <a14:m>
                  <m:oMath xmlns:m="http://schemas.openxmlformats.org/officeDocument/2006/math">
                    <m:r>
                      <a:rPr lang="en-US" b="0" i="1" smtClean="0">
                        <a:latin typeface="Cambria Math" panose="02040503050406030204" pitchFamily="18" charset="0"/>
                      </a:rPr>
                      <m:t>𝑝</m:t>
                    </m:r>
                  </m:oMath>
                </a14:m>
                <a:r>
                  <a:rPr lang="en-US" dirty="0"/>
                  <a:t> items and </a:t>
                </a:r>
                <a14:m>
                  <m:oMath xmlns:m="http://schemas.openxmlformats.org/officeDocument/2006/math">
                    <m:r>
                      <a:rPr lang="en-US" b="0" i="1" smtClean="0">
                        <a:latin typeface="Cambria Math" panose="02040503050406030204" pitchFamily="18" charset="0"/>
                      </a:rPr>
                      <m:t>𝑚</m:t>
                    </m:r>
                  </m:oMath>
                </a14:m>
                <a:r>
                  <a:rPr lang="en-US" dirty="0"/>
                  <a:t> common factors given by:</a:t>
                </a:r>
              </a:p>
              <a:p>
                <a:pPr marL="457200" lvl="1"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𝑇</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𝑚</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𝑚</m:t>
                          </m:r>
                        </m:num>
                        <m:den>
                          <m:r>
                            <a:rPr lang="en-US" b="0" i="1" smtClean="0">
                              <a:latin typeface="Cambria Math" panose="02040503050406030204" pitchFamily="18" charset="0"/>
                            </a:rPr>
                            <m:t>2</m:t>
                          </m:r>
                        </m:den>
                      </m:f>
                    </m:oMath>
                  </m:oMathPara>
                </a14:m>
                <a:endParaRPr lang="en-US" dirty="0"/>
              </a:p>
              <a:p>
                <a:pPr lvl="1"/>
                <a:r>
                  <a:rPr lang="en-US" dirty="0"/>
                  <a:t>A significant test statistic indicates that our model fits significantly </a:t>
                </a:r>
                <a:r>
                  <a:rPr lang="en-US" i="1" dirty="0"/>
                  <a:t>worse</a:t>
                </a:r>
                <a:r>
                  <a:rPr lang="en-US" dirty="0"/>
                  <a:t> than we would expect by chance</a:t>
                </a:r>
              </a:p>
              <a:p>
                <a:pPr lvl="1"/>
                <a:r>
                  <a:rPr lang="en-US" dirty="0"/>
                  <a:t>Tends to be over-powered (higher chance of false positives, especially at large </a:t>
                </a:r>
                <a:r>
                  <a:rPr lang="en-US" i="1" dirty="0"/>
                  <a:t>N</a:t>
                </a:r>
                <a:r>
                  <a:rPr lang="en-US" dirty="0"/>
                  <a:t>)</a:t>
                </a:r>
              </a:p>
              <a:p>
                <a:pPr lvl="2"/>
                <a:r>
                  <a:rPr lang="en-US" dirty="0"/>
                  <a:t>Other measures will be covered in SEM topics</a:t>
                </a:r>
              </a:p>
              <a:p>
                <a:pPr lvl="1"/>
                <a:endParaRPr lang="en-US" dirty="0"/>
              </a:p>
              <a:p>
                <a:pPr marL="228600" indent="0">
                  <a:buNone/>
                </a:pPr>
                <a:endParaRPr lang="en-US" dirty="0"/>
              </a:p>
            </p:txBody>
          </p:sp>
        </mc:Choice>
        <mc:Fallback>
          <p:sp>
            <p:nvSpPr>
              <p:cNvPr id="3" name="Content Placeholder 2">
                <a:extLst>
                  <a:ext uri="{FF2B5EF4-FFF2-40B4-BE49-F238E27FC236}">
                    <a16:creationId xmlns:a16="http://schemas.microsoft.com/office/drawing/2014/main" id="{55E2EE12-253F-D6A4-6421-CDEC6AF647C7}"/>
                  </a:ext>
                </a:extLst>
              </p:cNvPr>
              <p:cNvSpPr>
                <a:spLocks noGrp="1" noRot="1" noChangeAspect="1" noMove="1" noResize="1" noEditPoints="1" noAdjustHandles="1" noChangeArrowheads="1" noChangeShapeType="1" noTextEdit="1"/>
              </p:cNvSpPr>
              <p:nvPr>
                <p:ph idx="1"/>
              </p:nvPr>
            </p:nvSpPr>
            <p:spPr>
              <a:blipFill>
                <a:blip r:embed="rId2"/>
                <a:stretch>
                  <a:fillRect l="-930" t="-2378" r="-1034"/>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BFF4DA2C-E20A-99B4-6E41-39969ABA7DA7}"/>
              </a:ext>
            </a:extLst>
          </p:cNvPr>
          <p:cNvSpPr>
            <a:spLocks noGrp="1"/>
          </p:cNvSpPr>
          <p:nvPr>
            <p:ph type="sldNum" sz="quarter" idx="12"/>
          </p:nvPr>
        </p:nvSpPr>
        <p:spPr/>
        <p:txBody>
          <a:bodyPr/>
          <a:lstStyle/>
          <a:p>
            <a:fld id="{0BD1E4AD-7C3E-1942-9738-052155FA6AEF}" type="slidenum">
              <a:rPr lang="en-US" smtClean="0"/>
              <a:pPr/>
              <a:t>72</a:t>
            </a:fld>
            <a:endParaRPr lang="en-US" dirty="0"/>
          </a:p>
        </p:txBody>
      </p:sp>
    </p:spTree>
    <p:extLst>
      <p:ext uri="{BB962C8B-B14F-4D97-AF65-F5344CB8AC3E}">
        <p14:creationId xmlns:p14="http://schemas.microsoft.com/office/powerpoint/2010/main" val="195119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FD6C-8F99-BCAD-DE3F-621730B3CE40}"/>
              </a:ext>
            </a:extLst>
          </p:cNvPr>
          <p:cNvSpPr>
            <a:spLocks noGrp="1"/>
          </p:cNvSpPr>
          <p:nvPr>
            <p:ph type="title"/>
          </p:nvPr>
        </p:nvSpPr>
        <p:spPr/>
        <p:txBody>
          <a:bodyPr>
            <a:normAutofit/>
          </a:bodyPr>
          <a:lstStyle/>
          <a:p>
            <a:r>
              <a:rPr lang="en-US" dirty="0"/>
              <a:t>Exploratory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6CA17DE-F417-0523-A25B-0588F7C6E2A6}"/>
                  </a:ext>
                </a:extLst>
              </p:cNvPr>
              <p:cNvSpPr>
                <a:spLocks noGrp="1"/>
              </p:cNvSpPr>
              <p:nvPr>
                <p:ph idx="1"/>
              </p:nvPr>
            </p:nvSpPr>
            <p:spPr>
              <a:xfrm>
                <a:off x="176048" y="1073984"/>
                <a:ext cx="11795234" cy="5418891"/>
              </a:xfrm>
            </p:spPr>
            <p:txBody>
              <a:bodyPr>
                <a:normAutofit/>
              </a:bodyPr>
              <a:lstStyle/>
              <a:p>
                <a:pPr marL="0" indent="0">
                  <a:buNone/>
                </a:pPr>
                <a:r>
                  <a:rPr lang="en-US" dirty="0"/>
                  <a:t>In EFA, all observed items are allowed to “load” on all common factors</a:t>
                </a:r>
              </a:p>
              <a:p>
                <a:pPr lvl="1"/>
                <a14:m>
                  <m:oMath xmlns:m="http://schemas.openxmlformats.org/officeDocument/2006/math">
                    <m:r>
                      <a:rPr lang="en-US" b="1" i="0" smtClean="0">
                        <a:latin typeface="Cambria Math" panose="02040503050406030204" pitchFamily="18" charset="0"/>
                      </a:rPr>
                      <m:t>𝚲</m:t>
                    </m:r>
                  </m:oMath>
                </a14:m>
                <a:r>
                  <a:rPr lang="en-US" dirty="0"/>
                  <a:t> matrix is saturated with association estimated between each factor and each item</a:t>
                </a:r>
              </a:p>
              <a:p>
                <a:pPr lvl="1"/>
                <a:r>
                  <a:rPr lang="en-US" dirty="0"/>
                  <a:t>Factor means are set to zero and factor variances set to 1 (unobserved metrics have no natural scale)</a:t>
                </a:r>
              </a:p>
              <a:p>
                <a:pPr lvl="1"/>
                <a:endParaRPr lang="en-US" dirty="0"/>
              </a:p>
              <a:p>
                <a:pPr marL="0" indent="0">
                  <a:buNone/>
                </a:pPr>
                <a:r>
                  <a:rPr lang="en-US" dirty="0"/>
                  <a:t>And yet…we would like each item to load </a:t>
                </a:r>
                <a:r>
                  <a:rPr lang="en-US" i="1" dirty="0"/>
                  <a:t>primarily</a:t>
                </a:r>
                <a:r>
                  <a:rPr lang="en-US" dirty="0"/>
                  <a:t> on only a single factor</a:t>
                </a:r>
              </a:p>
              <a:p>
                <a:pPr lvl="1"/>
                <a:r>
                  <a:rPr lang="en-US" dirty="0"/>
                  <a:t>High factor loadings (rule of thumb &gt; 0.2 or 0.3 or 0.4) for one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𝑚</m:t>
                        </m:r>
                      </m:sub>
                    </m:sSub>
                  </m:oMath>
                </a14:m>
                <a:r>
                  <a:rPr lang="en-US" dirty="0"/>
                  <a:t> and low loadings on all others</a:t>
                </a:r>
              </a:p>
              <a:p>
                <a:pPr lvl="1"/>
                <a:r>
                  <a:rPr lang="en-US" dirty="0"/>
                  <a:t>Known as “simple structure”</a:t>
                </a:r>
              </a:p>
              <a:p>
                <a:pPr marL="0" indent="0">
                  <a:buNone/>
                </a:pPr>
                <a:endParaRPr lang="en-US" dirty="0"/>
              </a:p>
              <a:p>
                <a:pPr marL="0" indent="0">
                  <a:buNone/>
                </a:pPr>
                <a:r>
                  <a:rPr lang="en-US" dirty="0"/>
                  <a:t>To achieve simple structure, factor loadings are rotated using a wide variety of methods that fall into two broad categories: orthogonal (uncorrelated factors) and oblique (correlated factors)</a:t>
                </a:r>
              </a:p>
            </p:txBody>
          </p:sp>
        </mc:Choice>
        <mc:Fallback>
          <p:sp>
            <p:nvSpPr>
              <p:cNvPr id="3" name="Content Placeholder 2">
                <a:extLst>
                  <a:ext uri="{FF2B5EF4-FFF2-40B4-BE49-F238E27FC236}">
                    <a16:creationId xmlns:a16="http://schemas.microsoft.com/office/drawing/2014/main" id="{66CA17DE-F417-0523-A25B-0588F7C6E2A6}"/>
                  </a:ext>
                </a:extLst>
              </p:cNvPr>
              <p:cNvSpPr>
                <a:spLocks noGrp="1" noRot="1" noChangeAspect="1" noMove="1" noResize="1" noEditPoints="1" noAdjustHandles="1" noChangeArrowheads="1" noChangeShapeType="1" noTextEdit="1"/>
              </p:cNvSpPr>
              <p:nvPr>
                <p:ph idx="1"/>
              </p:nvPr>
            </p:nvSpPr>
            <p:spPr>
              <a:xfrm>
                <a:off x="176048" y="1073984"/>
                <a:ext cx="11795234" cy="5418891"/>
              </a:xfrm>
              <a:blipFill>
                <a:blip r:embed="rId2"/>
                <a:stretch>
                  <a:fillRect l="-1085" t="-1800" b="-281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44F63336-D96F-1A08-EE16-070A93CC36FD}"/>
              </a:ext>
            </a:extLst>
          </p:cNvPr>
          <p:cNvSpPr>
            <a:spLocks noGrp="1"/>
          </p:cNvSpPr>
          <p:nvPr>
            <p:ph type="sldNum" sz="quarter" idx="12"/>
          </p:nvPr>
        </p:nvSpPr>
        <p:spPr/>
        <p:txBody>
          <a:bodyPr/>
          <a:lstStyle/>
          <a:p>
            <a:fld id="{0BD1E4AD-7C3E-1942-9738-052155FA6AEF}" type="slidenum">
              <a:rPr lang="en-US" smtClean="0"/>
              <a:pPr/>
              <a:t>73</a:t>
            </a:fld>
            <a:endParaRPr lang="en-US" dirty="0"/>
          </a:p>
        </p:txBody>
      </p:sp>
    </p:spTree>
    <p:extLst>
      <p:ext uri="{BB962C8B-B14F-4D97-AF65-F5344CB8AC3E}">
        <p14:creationId xmlns:p14="http://schemas.microsoft.com/office/powerpoint/2010/main" val="207407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0636-2111-85B8-116E-4CE75A8B9654}"/>
              </a:ext>
            </a:extLst>
          </p:cNvPr>
          <p:cNvSpPr>
            <a:spLocks noGrp="1"/>
          </p:cNvSpPr>
          <p:nvPr>
            <p:ph type="title"/>
          </p:nvPr>
        </p:nvSpPr>
        <p:spPr/>
        <p:txBody>
          <a:bodyPr>
            <a:normAutofit/>
          </a:bodyPr>
          <a:lstStyle/>
          <a:p>
            <a:r>
              <a:rPr lang="en-US" dirty="0"/>
              <a:t>Confirmatory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6BFFEC4-C79B-873B-AF7C-612492448AC1}"/>
                  </a:ext>
                </a:extLst>
              </p:cNvPr>
              <p:cNvSpPr>
                <a:spLocks noGrp="1"/>
              </p:cNvSpPr>
              <p:nvPr>
                <p:ph idx="1"/>
              </p:nvPr>
            </p:nvSpPr>
            <p:spPr/>
            <p:txBody>
              <a:bodyPr/>
              <a:lstStyle/>
              <a:p>
                <a:pPr marL="0" indent="0">
                  <a:buNone/>
                </a:pPr>
                <a:r>
                  <a:rPr lang="en-US" dirty="0"/>
                  <a:t>EFA is similar to PCA in that it is data-driven. It is therefore difficult to use it for testing theoretical hypotheses.</a:t>
                </a:r>
              </a:p>
              <a:p>
                <a:pPr lvl="1"/>
                <a:endParaRPr lang="en-US" dirty="0"/>
              </a:p>
              <a:p>
                <a:pPr marL="0" indent="0">
                  <a:buNone/>
                </a:pPr>
                <a:r>
                  <a:rPr lang="en-US" dirty="0"/>
                  <a:t>Confirmatory Factor Analysis (CFA) allows to specify a hypothesis on the number of factors in </a:t>
                </a:r>
                <a14:m>
                  <m:oMath xmlns:m="http://schemas.openxmlformats.org/officeDocument/2006/math">
                    <m:r>
                      <a:rPr lang="en-US" b="1" i="0" smtClean="0">
                        <a:latin typeface="Cambria Math" panose="02040503050406030204" pitchFamily="18" charset="0"/>
                      </a:rPr>
                      <m:t>𝛈</m:t>
                    </m:r>
                  </m:oMath>
                </a14:m>
                <a:r>
                  <a:rPr lang="en-US" dirty="0"/>
                  <a:t> as well as the pattern of zero and non-zero loading in </a:t>
                </a:r>
                <a14:m>
                  <m:oMath xmlns:m="http://schemas.openxmlformats.org/officeDocument/2006/math">
                    <m:r>
                      <a:rPr lang="en-US" b="1" i="0" smtClean="0">
                        <a:latin typeface="Cambria Math" panose="02040503050406030204" pitchFamily="18" charset="0"/>
                      </a:rPr>
                      <m:t>𝚲</m:t>
                    </m:r>
                  </m:oMath>
                </a14:m>
                <a:r>
                  <a:rPr lang="en-US" b="1" dirty="0"/>
                  <a:t>, </a:t>
                </a:r>
                <a:r>
                  <a:rPr lang="en-US" dirty="0"/>
                  <a:t>such that items only load onto a single factor in a theoretically-meaningful way.</a:t>
                </a:r>
                <a:endParaRPr lang="en-US" b="1" dirty="0"/>
              </a:p>
              <a:p>
                <a:pPr lvl="1"/>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76BFFEC4-C79B-873B-AF7C-612492448AC1}"/>
                  </a:ext>
                </a:extLst>
              </p:cNvPr>
              <p:cNvSpPr>
                <a:spLocks noGrp="1" noRot="1" noChangeAspect="1" noMove="1" noResize="1" noEditPoints="1" noAdjustHandles="1" noChangeArrowheads="1" noChangeShapeType="1" noTextEdit="1"/>
              </p:cNvSpPr>
              <p:nvPr>
                <p:ph idx="1"/>
              </p:nvPr>
            </p:nvSpPr>
            <p:spPr>
              <a:blipFill>
                <a:blip r:embed="rId2"/>
                <a:stretch>
                  <a:fillRect l="-1085" t="-1902" r="-1344"/>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D2CF930C-4325-F9F6-8BD6-6950A4F6C28F}"/>
              </a:ext>
            </a:extLst>
          </p:cNvPr>
          <p:cNvSpPr>
            <a:spLocks noGrp="1"/>
          </p:cNvSpPr>
          <p:nvPr>
            <p:ph type="sldNum" sz="quarter" idx="12"/>
          </p:nvPr>
        </p:nvSpPr>
        <p:spPr/>
        <p:txBody>
          <a:bodyPr/>
          <a:lstStyle/>
          <a:p>
            <a:fld id="{0BD1E4AD-7C3E-1942-9738-052155FA6AEF}" type="slidenum">
              <a:rPr lang="en-US" smtClean="0"/>
              <a:pPr/>
              <a:t>74</a:t>
            </a:fld>
            <a:endParaRPr lang="en-US" dirty="0"/>
          </a:p>
        </p:txBody>
      </p:sp>
    </p:spTree>
    <p:extLst>
      <p:ext uri="{BB962C8B-B14F-4D97-AF65-F5344CB8AC3E}">
        <p14:creationId xmlns:p14="http://schemas.microsoft.com/office/powerpoint/2010/main" val="108891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0636-2111-85B8-116E-4CE75A8B9654}"/>
              </a:ext>
            </a:extLst>
          </p:cNvPr>
          <p:cNvSpPr>
            <a:spLocks noGrp="1"/>
          </p:cNvSpPr>
          <p:nvPr>
            <p:ph type="title"/>
          </p:nvPr>
        </p:nvSpPr>
        <p:spPr/>
        <p:txBody>
          <a:bodyPr>
            <a:normAutofit/>
          </a:bodyPr>
          <a:lstStyle/>
          <a:p>
            <a:r>
              <a:rPr lang="en-US" dirty="0"/>
              <a:t>Confirmatory Factor Analysis</a:t>
            </a:r>
          </a:p>
        </p:txBody>
      </p:sp>
      <p:sp>
        <p:nvSpPr>
          <p:cNvPr id="72" name="TextBox 71">
            <a:extLst>
              <a:ext uri="{FF2B5EF4-FFF2-40B4-BE49-F238E27FC236}">
                <a16:creationId xmlns:a16="http://schemas.microsoft.com/office/drawing/2014/main" id="{BA045AE2-8EB5-7696-C3E9-CA16FE810B08}"/>
              </a:ext>
            </a:extLst>
          </p:cNvPr>
          <p:cNvSpPr txBox="1"/>
          <p:nvPr/>
        </p:nvSpPr>
        <p:spPr>
          <a:xfrm>
            <a:off x="1216823" y="1508860"/>
            <a:ext cx="4015843" cy="461665"/>
          </a:xfrm>
          <a:prstGeom prst="rect">
            <a:avLst/>
          </a:prstGeom>
          <a:noFill/>
        </p:spPr>
        <p:txBody>
          <a:bodyPr wrap="none" rtlCol="0">
            <a:spAutoFit/>
          </a:bodyPr>
          <a:lstStyle/>
          <a:p>
            <a:pPr algn="ctr"/>
            <a:r>
              <a:rPr lang="en-US" sz="2400" dirty="0">
                <a:latin typeface="CMU Serif Roman" panose="02000603000000000000" pitchFamily="2" charset="0"/>
                <a:ea typeface="CMU Serif Roman" panose="02000603000000000000" pitchFamily="2" charset="0"/>
                <a:cs typeface="CMU Serif Roman" panose="02000603000000000000" pitchFamily="2" charset="0"/>
              </a:rPr>
              <a:t>Exploratory Factor Analysis</a:t>
            </a:r>
          </a:p>
        </p:txBody>
      </p:sp>
      <p:sp>
        <p:nvSpPr>
          <p:cNvPr id="73" name="TextBox 72">
            <a:extLst>
              <a:ext uri="{FF2B5EF4-FFF2-40B4-BE49-F238E27FC236}">
                <a16:creationId xmlns:a16="http://schemas.microsoft.com/office/drawing/2014/main" id="{031F1872-EE5F-CC20-EC28-4792C646FB9E}"/>
              </a:ext>
            </a:extLst>
          </p:cNvPr>
          <p:cNvSpPr txBox="1"/>
          <p:nvPr/>
        </p:nvSpPr>
        <p:spPr>
          <a:xfrm>
            <a:off x="6656152" y="1508859"/>
            <a:ext cx="4217821" cy="461665"/>
          </a:xfrm>
          <a:prstGeom prst="rect">
            <a:avLst/>
          </a:prstGeom>
          <a:noFill/>
        </p:spPr>
        <p:txBody>
          <a:bodyPr wrap="none" rtlCol="0">
            <a:spAutoFit/>
          </a:bodyPr>
          <a:lstStyle/>
          <a:p>
            <a:pPr algn="ctr"/>
            <a:r>
              <a:rPr lang="en-US" sz="2400" dirty="0">
                <a:latin typeface="CMU Serif Roman" panose="02000603000000000000" pitchFamily="2" charset="0"/>
                <a:ea typeface="CMU Serif Roman" panose="02000603000000000000" pitchFamily="2" charset="0"/>
                <a:cs typeface="CMU Serif Roman" panose="02000603000000000000" pitchFamily="2" charset="0"/>
              </a:rPr>
              <a:t>Confirmatory Factor Analysis</a:t>
            </a:r>
          </a:p>
        </p:txBody>
      </p:sp>
      <p:pic>
        <p:nvPicPr>
          <p:cNvPr id="114" name="Picture 113">
            <a:extLst>
              <a:ext uri="{FF2B5EF4-FFF2-40B4-BE49-F238E27FC236}">
                <a16:creationId xmlns:a16="http://schemas.microsoft.com/office/drawing/2014/main" id="{05E64AD3-AE37-AAAC-8939-B21FD9E75859}"/>
              </a:ext>
            </a:extLst>
          </p:cNvPr>
          <p:cNvPicPr>
            <a:picLocks noChangeAspect="1"/>
          </p:cNvPicPr>
          <p:nvPr/>
        </p:nvPicPr>
        <p:blipFill>
          <a:blip r:embed="rId2"/>
          <a:stretch>
            <a:fillRect/>
          </a:stretch>
        </p:blipFill>
        <p:spPr>
          <a:xfrm>
            <a:off x="883080" y="2303776"/>
            <a:ext cx="4694427" cy="3569906"/>
          </a:xfrm>
          <a:prstGeom prst="rect">
            <a:avLst/>
          </a:prstGeom>
        </p:spPr>
      </p:pic>
      <p:pic>
        <p:nvPicPr>
          <p:cNvPr id="152" name="Picture 151">
            <a:extLst>
              <a:ext uri="{FF2B5EF4-FFF2-40B4-BE49-F238E27FC236}">
                <a16:creationId xmlns:a16="http://schemas.microsoft.com/office/drawing/2014/main" id="{956663EE-4800-48EF-CE4E-232DD56652CD}"/>
              </a:ext>
            </a:extLst>
          </p:cNvPr>
          <p:cNvPicPr>
            <a:picLocks noChangeAspect="1"/>
          </p:cNvPicPr>
          <p:nvPr/>
        </p:nvPicPr>
        <p:blipFill>
          <a:blip r:embed="rId3"/>
          <a:stretch>
            <a:fillRect/>
          </a:stretch>
        </p:blipFill>
        <p:spPr>
          <a:xfrm>
            <a:off x="6417848" y="2294851"/>
            <a:ext cx="4694427" cy="3578831"/>
          </a:xfrm>
          <a:prstGeom prst="rect">
            <a:avLst/>
          </a:prstGeom>
        </p:spPr>
      </p:pic>
    </p:spTree>
    <p:extLst>
      <p:ext uri="{BB962C8B-B14F-4D97-AF65-F5344CB8AC3E}">
        <p14:creationId xmlns:p14="http://schemas.microsoft.com/office/powerpoint/2010/main" val="210857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B0636-2111-85B8-116E-4CE75A8B9654}"/>
              </a:ext>
            </a:extLst>
          </p:cNvPr>
          <p:cNvSpPr>
            <a:spLocks noGrp="1"/>
          </p:cNvSpPr>
          <p:nvPr>
            <p:ph type="title"/>
          </p:nvPr>
        </p:nvSpPr>
        <p:spPr/>
        <p:txBody>
          <a:bodyPr>
            <a:normAutofit/>
          </a:bodyPr>
          <a:lstStyle/>
          <a:p>
            <a:r>
              <a:rPr lang="en-US" dirty="0"/>
              <a:t>Confirmatory Factor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5E2479-49B0-6EAF-4F16-16881CEB7DB4}"/>
                  </a:ext>
                </a:extLst>
              </p:cNvPr>
              <p:cNvSpPr>
                <a:spLocks noGrp="1"/>
              </p:cNvSpPr>
              <p:nvPr>
                <p:ph idx="1"/>
              </p:nvPr>
            </p:nvSpPr>
            <p:spPr>
              <a:xfrm>
                <a:off x="5775766" y="1073984"/>
                <a:ext cx="6195515" cy="5419270"/>
              </a:xfrm>
            </p:spPr>
            <p:txBody>
              <a:bodyPr>
                <a:normAutofit lnSpcReduction="10000"/>
              </a:bodyPr>
              <a:lstStyle/>
              <a:p>
                <a:pPr marL="0" indent="0">
                  <a:buNone/>
                </a:pPr>
                <a:r>
                  <a:rPr lang="en-US" dirty="0"/>
                  <a:t>The same equations describe the CFA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Zero elements in </a:t>
                </a:r>
                <a14:m>
                  <m:oMath xmlns:m="http://schemas.openxmlformats.org/officeDocument/2006/math">
                    <m:r>
                      <a:rPr lang="en-US" b="1" i="0" smtClean="0">
                        <a:latin typeface="Cambria Math" panose="02040503050406030204" pitchFamily="18" charset="0"/>
                      </a:rPr>
                      <m:t>𝚲</m:t>
                    </m:r>
                  </m:oMath>
                </a14:m>
                <a:endParaRPr lang="en-US" b="1" dirty="0"/>
              </a:p>
              <a:p>
                <a:pPr marL="0" indent="0">
                  <a:buNone/>
                </a:pPr>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11</m:t>
                                    </m:r>
                                  </m:sub>
                                </m:sSub>
                              </m:e>
                              <m:e>
                                <m:r>
                                  <a:rPr lang="en-US" b="0" i="1" smtClean="0">
                                    <a:latin typeface="Cambria Math" panose="02040503050406030204" pitchFamily="18" charset="0"/>
                                  </a:rPr>
                                  <m:t>0</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21</m:t>
                                    </m:r>
                                  </m:sub>
                                </m:sSub>
                              </m:e>
                              <m:e>
                                <m:r>
                                  <a:rPr lang="en-US" b="0" i="1" smtClean="0">
                                    <a:latin typeface="Cambria Math" panose="02040503050406030204" pitchFamily="18" charset="0"/>
                                  </a:rPr>
                                  <m:t>0</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31</m:t>
                                    </m:r>
                                  </m:sub>
                                </m:sSub>
                              </m:e>
                              <m:e>
                                <m:r>
                                  <a:rPr lang="en-US" b="0" i="1" smtClean="0">
                                    <a:latin typeface="Cambria Math" panose="02040503050406030204" pitchFamily="18" charset="0"/>
                                  </a:rPr>
                                  <m:t>0</m:t>
                                </m:r>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42</m:t>
                                    </m:r>
                                  </m:sub>
                                </m:sSub>
                              </m:e>
                            </m:mr>
                            <m:mr>
                              <m:e>
                                <m:r>
                                  <a:rPr lang="en-US" b="0" i="1" smtClean="0">
                                    <a:latin typeface="Cambria Math" panose="02040503050406030204" pitchFamily="18" charset="0"/>
                                  </a:rPr>
                                  <m:t>0</m:t>
                                </m:r>
                              </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52</m:t>
                                    </m:r>
                                  </m:sub>
                                </m:sSub>
                              </m:e>
                            </m:mr>
                          </m:m>
                        </m:e>
                      </m:d>
                    </m:oMath>
                  </m:oMathPara>
                </a14:m>
                <a:endParaRPr lang="en-US" dirty="0"/>
              </a:p>
            </p:txBody>
          </p:sp>
        </mc:Choice>
        <mc:Fallback xmlns="">
          <p:sp>
            <p:nvSpPr>
              <p:cNvPr id="3" name="Content Placeholder 2">
                <a:extLst>
                  <a:ext uri="{FF2B5EF4-FFF2-40B4-BE49-F238E27FC236}">
                    <a16:creationId xmlns:a16="http://schemas.microsoft.com/office/drawing/2014/main" id="{E25E2479-49B0-6EAF-4F16-16881CEB7DB4}"/>
                  </a:ext>
                </a:extLst>
              </p:cNvPr>
              <p:cNvSpPr>
                <a:spLocks noGrp="1" noRot="1" noChangeAspect="1" noMove="1" noResize="1" noEditPoints="1" noAdjustHandles="1" noChangeArrowheads="1" noChangeShapeType="1" noTextEdit="1"/>
              </p:cNvSpPr>
              <p:nvPr>
                <p:ph idx="1"/>
              </p:nvPr>
            </p:nvSpPr>
            <p:spPr>
              <a:xfrm>
                <a:off x="5775766" y="1073984"/>
                <a:ext cx="6195515" cy="5419270"/>
              </a:xfrm>
              <a:blipFill>
                <a:blip r:embed="rId2"/>
                <a:stretch>
                  <a:fillRect l="-2045" t="-2336" r="-818"/>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031F1872-EE5F-CC20-EC28-4792C646FB9E}"/>
              </a:ext>
            </a:extLst>
          </p:cNvPr>
          <p:cNvSpPr txBox="1"/>
          <p:nvPr/>
        </p:nvSpPr>
        <p:spPr>
          <a:xfrm>
            <a:off x="1029442" y="1510905"/>
            <a:ext cx="3871574" cy="461665"/>
          </a:xfrm>
          <a:prstGeom prst="rect">
            <a:avLst/>
          </a:prstGeom>
          <a:noFill/>
        </p:spPr>
        <p:txBody>
          <a:bodyPr wrap="none" rtlCol="0">
            <a:spAutoFit/>
          </a:bodyPr>
          <a:lstStyle/>
          <a:p>
            <a:pPr algn="ctr"/>
            <a:r>
              <a:rPr lang="en-US" sz="2400" dirty="0">
                <a:latin typeface="Minion Pro" panose="02040503050201020203" pitchFamily="18" charset="0"/>
              </a:rPr>
              <a:t>Confirmatory Factor Analysis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49D74E-D9A2-5528-D535-EA7F36710C20}"/>
                  </a:ext>
                </a:extLst>
              </p:cNvPr>
              <p:cNvSpPr txBox="1"/>
              <p:nvPr/>
            </p:nvSpPr>
            <p:spPr>
              <a:xfrm>
                <a:off x="5555047" y="1741737"/>
                <a:ext cx="6227178" cy="461665"/>
              </a:xfrm>
              <a:prstGeom prst="rect">
                <a:avLst/>
              </a:prstGeom>
              <a:noFill/>
            </p:spPr>
            <p:txBody>
              <a:bodyPr wrap="square">
                <a:spAutoFit/>
              </a:bodyPr>
              <a:lstStyle/>
              <a:p>
                <a:pPr marL="0" indent="0" algn="ctr">
                  <a:buNone/>
                </a:pPr>
                <a14:m>
                  <m:oMath xmlns:m="http://schemas.openxmlformats.org/officeDocument/2006/math">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𝐲</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1" i="0" smtClean="0">
                        <a:latin typeface="Cambria Math" panose="02040503050406030204" pitchFamily="18" charset="0"/>
                      </a:rPr>
                      <m:t>𝛎</m:t>
                    </m:r>
                    <m:r>
                      <a:rPr lang="en-US" sz="2400" b="0" i="1" smtClean="0">
                        <a:latin typeface="Cambria Math" panose="02040503050406030204" pitchFamily="18" charset="0"/>
                      </a:rPr>
                      <m:t>+</m:t>
                    </m:r>
                    <m:r>
                      <a:rPr lang="en-US" sz="2400" b="1" i="0" smtClean="0">
                        <a:latin typeface="Cambria Math" panose="02040503050406030204" pitchFamily="18" charset="0"/>
                      </a:rPr>
                      <m:t>𝚲</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𝛈</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𝛆</m:t>
                        </m:r>
                      </m:e>
                      <m:sub>
                        <m:r>
                          <a:rPr lang="en-US" sz="2400" b="0" i="1" smtClean="0">
                            <a:latin typeface="Cambria Math" panose="02040503050406030204" pitchFamily="18" charset="0"/>
                          </a:rPr>
                          <m:t>𝑖</m:t>
                        </m:r>
                      </m:sub>
                    </m:sSub>
                  </m:oMath>
                </a14:m>
                <a:r>
                  <a:rPr lang="en-US" sz="2400" dirty="0"/>
                  <a:t>		</a:t>
                </a:r>
                <a14:m>
                  <m:oMath xmlns:m="http://schemas.openxmlformats.org/officeDocument/2006/math">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𝛆</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𝑀𝑉𝑁</m:t>
                    </m:r>
                    <m:r>
                      <a:rPr lang="en-US" sz="2400" b="0" i="1" smtClean="0">
                        <a:latin typeface="Cambria Math" panose="02040503050406030204" pitchFamily="18" charset="0"/>
                      </a:rPr>
                      <m:t>(0,</m:t>
                    </m:r>
                    <m:r>
                      <a:rPr lang="en-US" sz="2400" b="1" i="0" smtClean="0">
                        <a:latin typeface="Cambria Math" panose="02040503050406030204" pitchFamily="18" charset="0"/>
                      </a:rPr>
                      <m:t>𝚯</m:t>
                    </m:r>
                    <m:r>
                      <a:rPr lang="en-US" sz="2400" b="0" i="1" smtClean="0">
                        <a:latin typeface="Cambria Math" panose="02040503050406030204" pitchFamily="18" charset="0"/>
                      </a:rPr>
                      <m:t>)</m:t>
                    </m:r>
                  </m:oMath>
                </a14:m>
                <a:endParaRPr lang="en-US" sz="2400" dirty="0"/>
              </a:p>
            </p:txBody>
          </p:sp>
        </mc:Choice>
        <mc:Fallback xmlns="">
          <p:sp>
            <p:nvSpPr>
              <p:cNvPr id="6" name="TextBox 5">
                <a:extLst>
                  <a:ext uri="{FF2B5EF4-FFF2-40B4-BE49-F238E27FC236}">
                    <a16:creationId xmlns:a16="http://schemas.microsoft.com/office/drawing/2014/main" id="{B249D74E-D9A2-5528-D535-EA7F36710C20}"/>
                  </a:ext>
                </a:extLst>
              </p:cNvPr>
              <p:cNvSpPr txBox="1">
                <a:spLocks noRot="1" noChangeAspect="1" noMove="1" noResize="1" noEditPoints="1" noAdjustHandles="1" noChangeArrowheads="1" noChangeShapeType="1" noTextEdit="1"/>
              </p:cNvSpPr>
              <p:nvPr/>
            </p:nvSpPr>
            <p:spPr>
              <a:xfrm>
                <a:off x="5555047" y="1741737"/>
                <a:ext cx="6227178" cy="461665"/>
              </a:xfrm>
              <a:prstGeom prst="rect">
                <a:avLst/>
              </a:prstGeom>
              <a:blipFill>
                <a:blip r:embed="rId3"/>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EA0F82B-C4E9-9A06-63C8-582A547DBA78}"/>
                  </a:ext>
                </a:extLst>
              </p:cNvPr>
              <p:cNvSpPr txBox="1"/>
              <p:nvPr/>
            </p:nvSpPr>
            <p:spPr>
              <a:xfrm>
                <a:off x="5938983" y="2409490"/>
                <a:ext cx="6227178" cy="461665"/>
              </a:xfrm>
              <a:prstGeom prst="rect">
                <a:avLst/>
              </a:prstGeom>
              <a:noFill/>
            </p:spPr>
            <p:txBody>
              <a:bodyPr wrap="square">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𝛈</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1" i="0" smtClean="0">
                        <a:latin typeface="Cambria Math" panose="02040503050406030204" pitchFamily="18" charset="0"/>
                      </a:rPr>
                      <m:t>𝛂</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𝛇</m:t>
                        </m:r>
                      </m:e>
                      <m:sub>
                        <m:r>
                          <a:rPr lang="en-US" sz="2400" b="0" i="1" smtClean="0">
                            <a:latin typeface="Cambria Math" panose="02040503050406030204" pitchFamily="18" charset="0"/>
                          </a:rPr>
                          <m:t>𝑖</m:t>
                        </m:r>
                      </m:sub>
                    </m:sSub>
                  </m:oMath>
                </a14:m>
                <a:r>
                  <a:rPr lang="en-US" sz="2400" dirty="0"/>
                  <a:t>		</a:t>
                </a:r>
                <a14:m>
                  <m:oMath xmlns:m="http://schemas.openxmlformats.org/officeDocument/2006/math">
                    <m:sSub>
                      <m:sSubPr>
                        <m:ctrlPr>
                          <a:rPr lang="en-US" sz="2400" b="0" i="1" smtClean="0">
                            <a:latin typeface="Cambria Math" panose="02040503050406030204" pitchFamily="18" charset="0"/>
                          </a:rPr>
                        </m:ctrlPr>
                      </m:sSubPr>
                      <m:e>
                        <m:r>
                          <a:rPr lang="en-US" sz="2400" b="1" i="0" smtClean="0">
                            <a:latin typeface="Cambria Math" panose="02040503050406030204" pitchFamily="18" charset="0"/>
                          </a:rPr>
                          <m:t>𝛇</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𝑀𝑉𝑁</m:t>
                    </m:r>
                    <m:r>
                      <a:rPr lang="en-US" sz="2400" b="0" i="1" smtClean="0">
                        <a:latin typeface="Cambria Math" panose="02040503050406030204" pitchFamily="18" charset="0"/>
                      </a:rPr>
                      <m:t>(</m:t>
                    </m:r>
                    <m:r>
                      <a:rPr lang="en-US" sz="2400" b="0" i="1" smtClean="0">
                        <a:latin typeface="Cambria Math" panose="02040503050406030204" pitchFamily="18" charset="0"/>
                      </a:rPr>
                      <m:t>𝑣𝑒𝑐</m:t>
                    </m:r>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𝟎</m:t>
                        </m:r>
                      </m:e>
                    </m:d>
                    <m:r>
                      <a:rPr lang="en-US" sz="2400" b="0" i="1" smtClean="0">
                        <a:latin typeface="Cambria Math" panose="02040503050406030204" pitchFamily="18" charset="0"/>
                      </a:rPr>
                      <m:t>,</m:t>
                    </m:r>
                    <m:r>
                      <a:rPr lang="en-US" sz="2400" b="1" i="0" smtClean="0">
                        <a:latin typeface="Cambria Math" panose="02040503050406030204" pitchFamily="18" charset="0"/>
                      </a:rPr>
                      <m:t>𝚿</m:t>
                    </m:r>
                    <m:r>
                      <a:rPr lang="en-US" sz="2400" b="0" i="1" smtClean="0">
                        <a:latin typeface="Cambria Math" panose="02040503050406030204" pitchFamily="18" charset="0"/>
                      </a:rPr>
                      <m:t>)</m:t>
                    </m:r>
                  </m:oMath>
                </a14:m>
                <a:endParaRPr lang="en-US" sz="2400" dirty="0"/>
              </a:p>
            </p:txBody>
          </p:sp>
        </mc:Choice>
        <mc:Fallback xmlns="">
          <p:sp>
            <p:nvSpPr>
              <p:cNvPr id="8" name="TextBox 7">
                <a:extLst>
                  <a:ext uri="{FF2B5EF4-FFF2-40B4-BE49-F238E27FC236}">
                    <a16:creationId xmlns:a16="http://schemas.microsoft.com/office/drawing/2014/main" id="{EEA0F82B-C4E9-9A06-63C8-582A547DBA78}"/>
                  </a:ext>
                </a:extLst>
              </p:cNvPr>
              <p:cNvSpPr txBox="1">
                <a:spLocks noRot="1" noChangeAspect="1" noMove="1" noResize="1" noEditPoints="1" noAdjustHandles="1" noChangeArrowheads="1" noChangeShapeType="1" noTextEdit="1"/>
              </p:cNvSpPr>
              <p:nvPr/>
            </p:nvSpPr>
            <p:spPr>
              <a:xfrm>
                <a:off x="5938983" y="2409490"/>
                <a:ext cx="6227178" cy="461665"/>
              </a:xfrm>
              <a:prstGeom prst="rect">
                <a:avLst/>
              </a:prstGeom>
              <a:blipFill>
                <a:blip r:embed="rId4"/>
                <a:stretch>
                  <a:fillRect l="-203"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D2B5C34-F7A9-07C5-D404-428B0D4781CB}"/>
                  </a:ext>
                </a:extLst>
              </p:cNvPr>
              <p:cNvSpPr txBox="1"/>
              <p:nvPr/>
            </p:nvSpPr>
            <p:spPr>
              <a:xfrm>
                <a:off x="616917" y="5091293"/>
                <a:ext cx="99893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0" smtClean="0">
                              <a:latin typeface="Cambria Math" panose="02040503050406030204" pitchFamily="18" charset="0"/>
                            </a:rPr>
                            <m:t>1</m:t>
                          </m:r>
                        </m:sub>
                      </m:sSub>
                      <m:r>
                        <a:rPr lang="en-US" sz="1800" b="0" i="0" smtClean="0">
                          <a:latin typeface="Cambria Math" panose="02040503050406030204" pitchFamily="18" charset="0"/>
                        </a:rPr>
                        <m:t>=0</m:t>
                      </m:r>
                    </m:oMath>
                  </m:oMathPara>
                </a14:m>
                <a:endParaRPr lang="en-US" sz="1800" b="0"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11</m:t>
                          </m:r>
                        </m:sub>
                      </m:sSub>
                    </m:oMath>
                  </m:oMathPara>
                </a14:m>
                <a:endParaRPr lang="en-US" dirty="0"/>
              </a:p>
            </p:txBody>
          </p:sp>
        </mc:Choice>
        <mc:Fallback xmlns="">
          <p:sp>
            <p:nvSpPr>
              <p:cNvPr id="10" name="TextBox 9">
                <a:extLst>
                  <a:ext uri="{FF2B5EF4-FFF2-40B4-BE49-F238E27FC236}">
                    <a16:creationId xmlns:a16="http://schemas.microsoft.com/office/drawing/2014/main" id="{2D2B5C34-F7A9-07C5-D404-428B0D4781CB}"/>
                  </a:ext>
                </a:extLst>
              </p:cNvPr>
              <p:cNvSpPr txBox="1">
                <a:spLocks noRot="1" noChangeAspect="1" noMove="1" noResize="1" noEditPoints="1" noAdjustHandles="1" noChangeArrowheads="1" noChangeShapeType="1" noTextEdit="1"/>
              </p:cNvSpPr>
              <p:nvPr/>
            </p:nvSpPr>
            <p:spPr>
              <a:xfrm>
                <a:off x="616917" y="5091293"/>
                <a:ext cx="998934" cy="646331"/>
              </a:xfrm>
              <a:prstGeom prst="rect">
                <a:avLst/>
              </a:prstGeom>
              <a:blipFill>
                <a:blip r:embed="rId5"/>
                <a:stretch>
                  <a:fillRect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A64AFF-0EB9-CCDC-C986-B9871D24BE21}"/>
                  </a:ext>
                </a:extLst>
              </p:cNvPr>
              <p:cNvSpPr txBox="1"/>
              <p:nvPr/>
            </p:nvSpPr>
            <p:spPr>
              <a:xfrm>
                <a:off x="4940049" y="5087125"/>
                <a:ext cx="99893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0" smtClean="0">
                              <a:latin typeface="Cambria Math" panose="02040503050406030204" pitchFamily="18" charset="0"/>
                            </a:rPr>
                            <m:t>2</m:t>
                          </m:r>
                        </m:sub>
                      </m:sSub>
                      <m:r>
                        <a:rPr lang="en-US" sz="1800" b="0" i="0" smtClean="0">
                          <a:latin typeface="Cambria Math" panose="02040503050406030204" pitchFamily="18" charset="0"/>
                        </a:rPr>
                        <m:t>=0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22</m:t>
                          </m:r>
                        </m:sub>
                      </m:sSub>
                    </m:oMath>
                  </m:oMathPara>
                </a14:m>
                <a:endParaRPr lang="en-US" dirty="0"/>
              </a:p>
            </p:txBody>
          </p:sp>
        </mc:Choice>
        <mc:Fallback xmlns="">
          <p:sp>
            <p:nvSpPr>
              <p:cNvPr id="11" name="TextBox 10">
                <a:extLst>
                  <a:ext uri="{FF2B5EF4-FFF2-40B4-BE49-F238E27FC236}">
                    <a16:creationId xmlns:a16="http://schemas.microsoft.com/office/drawing/2014/main" id="{65A64AFF-0EB9-CCDC-C986-B9871D24BE21}"/>
                  </a:ext>
                </a:extLst>
              </p:cNvPr>
              <p:cNvSpPr txBox="1">
                <a:spLocks noRot="1" noChangeAspect="1" noMove="1" noResize="1" noEditPoints="1" noAdjustHandles="1" noChangeArrowheads="1" noChangeShapeType="1" noTextEdit="1"/>
              </p:cNvSpPr>
              <p:nvPr/>
            </p:nvSpPr>
            <p:spPr>
              <a:xfrm>
                <a:off x="4940049" y="5087125"/>
                <a:ext cx="998934" cy="646331"/>
              </a:xfrm>
              <a:prstGeom prst="rect">
                <a:avLst/>
              </a:prstGeom>
              <a:blipFill>
                <a:blip r:embed="rId6"/>
                <a:stretch>
                  <a:fillRect b="-5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8B21A9E-E1D7-1BFB-DC1E-34EC3143BE5E}"/>
                  </a:ext>
                </a:extLst>
              </p:cNvPr>
              <p:cNvSpPr txBox="1"/>
              <p:nvPr/>
            </p:nvSpPr>
            <p:spPr>
              <a:xfrm>
                <a:off x="3070950" y="5875728"/>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21</m:t>
                          </m:r>
                        </m:sub>
                      </m:sSub>
                    </m:oMath>
                  </m:oMathPara>
                </a14:m>
                <a:endParaRPr lang="en-US" dirty="0"/>
              </a:p>
            </p:txBody>
          </p:sp>
        </mc:Choice>
        <mc:Fallback xmlns="">
          <p:sp>
            <p:nvSpPr>
              <p:cNvPr id="15" name="TextBox 14">
                <a:extLst>
                  <a:ext uri="{FF2B5EF4-FFF2-40B4-BE49-F238E27FC236}">
                    <a16:creationId xmlns:a16="http://schemas.microsoft.com/office/drawing/2014/main" id="{A8B21A9E-E1D7-1BFB-DC1E-34EC3143BE5E}"/>
                  </a:ext>
                </a:extLst>
              </p:cNvPr>
              <p:cNvSpPr txBox="1">
                <a:spLocks noRot="1" noChangeAspect="1" noMove="1" noResize="1" noEditPoints="1" noAdjustHandles="1" noChangeArrowheads="1" noChangeShapeType="1" noTextEdit="1"/>
              </p:cNvSpPr>
              <p:nvPr/>
            </p:nvSpPr>
            <p:spPr>
              <a:xfrm>
                <a:off x="3070950" y="5875728"/>
                <a:ext cx="507137" cy="369332"/>
              </a:xfrm>
              <a:prstGeom prst="rect">
                <a:avLst/>
              </a:prstGeom>
              <a:blipFill>
                <a:blip r:embed="rId7"/>
                <a:stretch>
                  <a:fillRect l="-243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8919E6-0B23-72AB-9379-7959A6AABC57}"/>
                  </a:ext>
                </a:extLst>
              </p:cNvPr>
              <p:cNvSpPr txBox="1"/>
              <p:nvPr/>
            </p:nvSpPr>
            <p:spPr>
              <a:xfrm>
                <a:off x="939553" y="4088645"/>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11</m:t>
                          </m:r>
                        </m:sub>
                      </m:sSub>
                    </m:oMath>
                  </m:oMathPara>
                </a14:m>
                <a:endParaRPr lang="en-US" dirty="0"/>
              </a:p>
            </p:txBody>
          </p:sp>
        </mc:Choice>
        <mc:Fallback xmlns="">
          <p:sp>
            <p:nvSpPr>
              <p:cNvPr id="16" name="TextBox 15">
                <a:extLst>
                  <a:ext uri="{FF2B5EF4-FFF2-40B4-BE49-F238E27FC236}">
                    <a16:creationId xmlns:a16="http://schemas.microsoft.com/office/drawing/2014/main" id="{588919E6-0B23-72AB-9379-7959A6AABC57}"/>
                  </a:ext>
                </a:extLst>
              </p:cNvPr>
              <p:cNvSpPr txBox="1">
                <a:spLocks noRot="1" noChangeAspect="1" noMove="1" noResize="1" noEditPoints="1" noAdjustHandles="1" noChangeArrowheads="1" noChangeShapeType="1" noTextEdit="1"/>
              </p:cNvSpPr>
              <p:nvPr/>
            </p:nvSpPr>
            <p:spPr>
              <a:xfrm>
                <a:off x="939553" y="4088645"/>
                <a:ext cx="507137"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047CBFD-129C-0284-1FE6-F64C10D1BE3F}"/>
                  </a:ext>
                </a:extLst>
              </p:cNvPr>
              <p:cNvSpPr txBox="1"/>
              <p:nvPr/>
            </p:nvSpPr>
            <p:spPr>
              <a:xfrm>
                <a:off x="1561219" y="3903979"/>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21</m:t>
                          </m:r>
                        </m:sub>
                      </m:sSub>
                    </m:oMath>
                  </m:oMathPara>
                </a14:m>
                <a:endParaRPr lang="en-US" dirty="0"/>
              </a:p>
            </p:txBody>
          </p:sp>
        </mc:Choice>
        <mc:Fallback xmlns="">
          <p:sp>
            <p:nvSpPr>
              <p:cNvPr id="17" name="TextBox 16">
                <a:extLst>
                  <a:ext uri="{FF2B5EF4-FFF2-40B4-BE49-F238E27FC236}">
                    <a16:creationId xmlns:a16="http://schemas.microsoft.com/office/drawing/2014/main" id="{A047CBFD-129C-0284-1FE6-F64C10D1BE3F}"/>
                  </a:ext>
                </a:extLst>
              </p:cNvPr>
              <p:cNvSpPr txBox="1">
                <a:spLocks noRot="1" noChangeAspect="1" noMove="1" noResize="1" noEditPoints="1" noAdjustHandles="1" noChangeArrowheads="1" noChangeShapeType="1" noTextEdit="1"/>
              </p:cNvSpPr>
              <p:nvPr/>
            </p:nvSpPr>
            <p:spPr>
              <a:xfrm>
                <a:off x="1561219" y="3903979"/>
                <a:ext cx="507137"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E427E02-BEB1-11FF-12D0-2EDAFC04CEE6}"/>
                  </a:ext>
                </a:extLst>
              </p:cNvPr>
              <p:cNvSpPr txBox="1"/>
              <p:nvPr/>
            </p:nvSpPr>
            <p:spPr>
              <a:xfrm>
                <a:off x="2526532" y="4088645"/>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31</m:t>
                          </m:r>
                        </m:sub>
                      </m:sSub>
                    </m:oMath>
                  </m:oMathPara>
                </a14:m>
                <a:endParaRPr lang="en-US" dirty="0"/>
              </a:p>
            </p:txBody>
          </p:sp>
        </mc:Choice>
        <mc:Fallback xmlns="">
          <p:sp>
            <p:nvSpPr>
              <p:cNvPr id="18" name="TextBox 17">
                <a:extLst>
                  <a:ext uri="{FF2B5EF4-FFF2-40B4-BE49-F238E27FC236}">
                    <a16:creationId xmlns:a16="http://schemas.microsoft.com/office/drawing/2014/main" id="{5E427E02-BEB1-11FF-12D0-2EDAFC04CEE6}"/>
                  </a:ext>
                </a:extLst>
              </p:cNvPr>
              <p:cNvSpPr txBox="1">
                <a:spLocks noRot="1" noChangeAspect="1" noMove="1" noResize="1" noEditPoints="1" noAdjustHandles="1" noChangeArrowheads="1" noChangeShapeType="1" noTextEdit="1"/>
              </p:cNvSpPr>
              <p:nvPr/>
            </p:nvSpPr>
            <p:spPr>
              <a:xfrm>
                <a:off x="2526532" y="4088645"/>
                <a:ext cx="50713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682098-CCE7-51EC-48F3-1CCE4FB9BBDD}"/>
                  </a:ext>
                </a:extLst>
              </p:cNvPr>
              <p:cNvSpPr txBox="1"/>
              <p:nvPr/>
            </p:nvSpPr>
            <p:spPr>
              <a:xfrm>
                <a:off x="3724612" y="4088645"/>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42</m:t>
                          </m:r>
                        </m:sub>
                      </m:sSub>
                    </m:oMath>
                  </m:oMathPara>
                </a14:m>
                <a:endParaRPr lang="en-US" dirty="0"/>
              </a:p>
            </p:txBody>
          </p:sp>
        </mc:Choice>
        <mc:Fallback xmlns="">
          <p:sp>
            <p:nvSpPr>
              <p:cNvPr id="19" name="TextBox 18">
                <a:extLst>
                  <a:ext uri="{FF2B5EF4-FFF2-40B4-BE49-F238E27FC236}">
                    <a16:creationId xmlns:a16="http://schemas.microsoft.com/office/drawing/2014/main" id="{72682098-CCE7-51EC-48F3-1CCE4FB9BBDD}"/>
                  </a:ext>
                </a:extLst>
              </p:cNvPr>
              <p:cNvSpPr txBox="1">
                <a:spLocks noRot="1" noChangeAspect="1" noMove="1" noResize="1" noEditPoints="1" noAdjustHandles="1" noChangeArrowheads="1" noChangeShapeType="1" noTextEdit="1"/>
              </p:cNvSpPr>
              <p:nvPr/>
            </p:nvSpPr>
            <p:spPr>
              <a:xfrm>
                <a:off x="3724612" y="4088645"/>
                <a:ext cx="50713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553B221-B711-662E-12F9-0BDF7F47635B}"/>
                  </a:ext>
                </a:extLst>
              </p:cNvPr>
              <p:cNvSpPr txBox="1"/>
              <p:nvPr/>
            </p:nvSpPr>
            <p:spPr>
              <a:xfrm>
                <a:off x="4765499" y="4090463"/>
                <a:ext cx="50713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52</m:t>
                          </m:r>
                        </m:sub>
                      </m:sSub>
                    </m:oMath>
                  </m:oMathPara>
                </a14:m>
                <a:endParaRPr lang="en-US" dirty="0"/>
              </a:p>
            </p:txBody>
          </p:sp>
        </mc:Choice>
        <mc:Fallback xmlns="">
          <p:sp>
            <p:nvSpPr>
              <p:cNvPr id="20" name="TextBox 19">
                <a:extLst>
                  <a:ext uri="{FF2B5EF4-FFF2-40B4-BE49-F238E27FC236}">
                    <a16:creationId xmlns:a16="http://schemas.microsoft.com/office/drawing/2014/main" id="{2553B221-B711-662E-12F9-0BDF7F47635B}"/>
                  </a:ext>
                </a:extLst>
              </p:cNvPr>
              <p:cNvSpPr txBox="1">
                <a:spLocks noRot="1" noChangeAspect="1" noMove="1" noResize="1" noEditPoints="1" noAdjustHandles="1" noChangeArrowheads="1" noChangeShapeType="1" noTextEdit="1"/>
              </p:cNvSpPr>
              <p:nvPr/>
            </p:nvSpPr>
            <p:spPr>
              <a:xfrm>
                <a:off x="4765499" y="4090463"/>
                <a:ext cx="507137" cy="369332"/>
              </a:xfrm>
              <a:prstGeom prst="rect">
                <a:avLst/>
              </a:prstGeom>
              <a:blipFill>
                <a:blip r:embed="rId12"/>
                <a:stretch>
                  <a:fillRect/>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43053AAD-1F5F-1687-F8EC-C23530E9719B}"/>
              </a:ext>
            </a:extLst>
          </p:cNvPr>
          <p:cNvPicPr>
            <a:picLocks noChangeAspect="1"/>
          </p:cNvPicPr>
          <p:nvPr/>
        </p:nvPicPr>
        <p:blipFill>
          <a:blip r:embed="rId13"/>
          <a:stretch>
            <a:fillRect/>
          </a:stretch>
        </p:blipFill>
        <p:spPr>
          <a:xfrm>
            <a:off x="616915" y="2299230"/>
            <a:ext cx="4694427" cy="3578831"/>
          </a:xfrm>
          <a:prstGeom prst="rect">
            <a:avLst/>
          </a:prstGeom>
        </p:spPr>
      </p:pic>
    </p:spTree>
    <p:extLst>
      <p:ext uri="{BB962C8B-B14F-4D97-AF65-F5344CB8AC3E}">
        <p14:creationId xmlns:p14="http://schemas.microsoft.com/office/powerpoint/2010/main" val="30409600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78781-CCD4-4030-3A1B-EBD73D6D070F}"/>
              </a:ext>
            </a:extLst>
          </p:cNvPr>
          <p:cNvSpPr>
            <a:spLocks noGrp="1"/>
          </p:cNvSpPr>
          <p:nvPr>
            <p:ph type="title"/>
          </p:nvPr>
        </p:nvSpPr>
        <p:spPr/>
        <p:txBody>
          <a:bodyPr>
            <a:normAutofit/>
          </a:bodyPr>
          <a:lstStyle/>
          <a:p>
            <a:r>
              <a:rPr lang="en-US" dirty="0"/>
              <a:t>Confirmatory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B3A32BE-3649-CBB1-7FBF-2EEF34506065}"/>
                  </a:ext>
                </a:extLst>
              </p:cNvPr>
              <p:cNvSpPr>
                <a:spLocks noGrp="1"/>
              </p:cNvSpPr>
              <p:nvPr>
                <p:ph idx="1"/>
              </p:nvPr>
            </p:nvSpPr>
            <p:spPr/>
            <p:txBody>
              <a:bodyPr/>
              <a:lstStyle/>
              <a:p>
                <a:pPr marL="0" indent="0">
                  <a:buNone/>
                </a:pPr>
                <a:r>
                  <a:rPr lang="en-US" dirty="0"/>
                  <a:t>Factor analysis technique for testing an </a:t>
                </a:r>
                <a:r>
                  <a:rPr lang="en-US" i="1" dirty="0"/>
                  <a:t>a-priori</a:t>
                </a:r>
                <a:r>
                  <a:rPr lang="en-US" dirty="0"/>
                  <a:t> </a:t>
                </a:r>
                <a:r>
                  <a:rPr lang="en-US" i="1" dirty="0"/>
                  <a:t>specified </a:t>
                </a:r>
                <a:r>
                  <a:rPr lang="en-US" dirty="0"/>
                  <a:t>measurement structure on a set of observed items</a:t>
                </a:r>
              </a:p>
              <a:p>
                <a:pPr lvl="1"/>
                <a:r>
                  <a:rPr lang="en-US" dirty="0"/>
                  <a:t>The number of factors and which items load onto each are pre-determined</a:t>
                </a:r>
              </a:p>
              <a:p>
                <a:pPr lvl="1"/>
                <a:endParaRPr lang="en-US" dirty="0"/>
              </a:p>
              <a:p>
                <a:pPr marL="0" indent="0">
                  <a:buNone/>
                </a:pPr>
                <a:r>
                  <a:rPr lang="en-US" dirty="0"/>
                  <a:t>Can test the fit of the model to the data to assess whether the pre-specified fits the data well</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t> test statistic (other fit indices such as CFI/TLI, RMSEA)</a:t>
                </a:r>
              </a:p>
              <a:p>
                <a:pPr lvl="1"/>
                <a:r>
                  <a:rPr lang="en-US" dirty="0"/>
                  <a:t>Model comparison between a set of hypothesized models</a:t>
                </a:r>
              </a:p>
              <a:p>
                <a:pPr marL="0" indent="0">
                  <a:buNone/>
                </a:pPr>
                <a:endParaRPr lang="en-US" dirty="0"/>
              </a:p>
              <a:p>
                <a:pPr marL="0" indent="0">
                  <a:buNone/>
                </a:pPr>
                <a:r>
                  <a:rPr lang="en-US" dirty="0"/>
                  <a:t>We will return to CFA in more detail when we cover the general structural equation model</a:t>
                </a:r>
              </a:p>
            </p:txBody>
          </p:sp>
        </mc:Choice>
        <mc:Fallback>
          <p:sp>
            <p:nvSpPr>
              <p:cNvPr id="3" name="Content Placeholder 2">
                <a:extLst>
                  <a:ext uri="{FF2B5EF4-FFF2-40B4-BE49-F238E27FC236}">
                    <a16:creationId xmlns:a16="http://schemas.microsoft.com/office/drawing/2014/main" id="{3B3A32BE-3649-CBB1-7FBF-2EEF34506065}"/>
                  </a:ext>
                </a:extLst>
              </p:cNvPr>
              <p:cNvSpPr>
                <a:spLocks noGrp="1" noRot="1" noChangeAspect="1" noMove="1" noResize="1" noEditPoints="1" noAdjustHandles="1" noChangeArrowheads="1" noChangeShapeType="1" noTextEdit="1"/>
              </p:cNvSpPr>
              <p:nvPr>
                <p:ph idx="1"/>
              </p:nvPr>
            </p:nvSpPr>
            <p:spPr>
              <a:blipFill>
                <a:blip r:embed="rId2"/>
                <a:stretch>
                  <a:fillRect l="-1085" t="-1902" r="-362"/>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F51ADC2D-1307-4CB6-3756-FFDAF524387B}"/>
              </a:ext>
            </a:extLst>
          </p:cNvPr>
          <p:cNvSpPr>
            <a:spLocks noGrp="1"/>
          </p:cNvSpPr>
          <p:nvPr>
            <p:ph type="sldNum" sz="quarter" idx="12"/>
          </p:nvPr>
        </p:nvSpPr>
        <p:spPr/>
        <p:txBody>
          <a:bodyPr/>
          <a:lstStyle/>
          <a:p>
            <a:fld id="{0BD1E4AD-7C3E-1942-9738-052155FA6AEF}" type="slidenum">
              <a:rPr lang="en-US" smtClean="0"/>
              <a:pPr/>
              <a:t>77</a:t>
            </a:fld>
            <a:endParaRPr lang="en-US" dirty="0"/>
          </a:p>
        </p:txBody>
      </p:sp>
    </p:spTree>
    <p:extLst>
      <p:ext uri="{BB962C8B-B14F-4D97-AF65-F5344CB8AC3E}">
        <p14:creationId xmlns:p14="http://schemas.microsoft.com/office/powerpoint/2010/main" val="270160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74A0-FA53-2B5C-4647-FD8626663D59}"/>
              </a:ext>
            </a:extLst>
          </p:cNvPr>
          <p:cNvSpPr>
            <a:spLocks noGrp="1"/>
          </p:cNvSpPr>
          <p:nvPr>
            <p:ph type="title"/>
          </p:nvPr>
        </p:nvSpPr>
        <p:spPr/>
        <p:txBody>
          <a:bodyPr/>
          <a:lstStyle/>
          <a:p>
            <a:r>
              <a:rPr lang="en-US" dirty="0"/>
              <a:t>Factor-based Classical Test Theory</a:t>
            </a:r>
          </a:p>
        </p:txBody>
      </p:sp>
      <p:sp>
        <p:nvSpPr>
          <p:cNvPr id="3" name="Text Placeholder 2">
            <a:extLst>
              <a:ext uri="{FF2B5EF4-FFF2-40B4-BE49-F238E27FC236}">
                <a16:creationId xmlns:a16="http://schemas.microsoft.com/office/drawing/2014/main" id="{769D340D-90F3-EBDC-40CC-D046DD7F856B}"/>
              </a:ext>
            </a:extLst>
          </p:cNvPr>
          <p:cNvSpPr>
            <a:spLocks noGrp="1"/>
          </p:cNvSpPr>
          <p:nvPr>
            <p:ph type="body" idx="1"/>
          </p:nvPr>
        </p:nvSpPr>
        <p:spPr/>
        <p:txBody>
          <a:bodyPr/>
          <a:lstStyle/>
          <a:p>
            <a:endParaRPr lang="en-US"/>
          </a:p>
        </p:txBody>
      </p:sp>
      <p:sp>
        <p:nvSpPr>
          <p:cNvPr id="6" name="Slide Number Placeholder 5">
            <a:extLst>
              <a:ext uri="{FF2B5EF4-FFF2-40B4-BE49-F238E27FC236}">
                <a16:creationId xmlns:a16="http://schemas.microsoft.com/office/drawing/2014/main" id="{B1CC557E-27D2-D1ED-08D1-4236F6787F7E}"/>
              </a:ext>
            </a:extLst>
          </p:cNvPr>
          <p:cNvSpPr>
            <a:spLocks noGrp="1"/>
          </p:cNvSpPr>
          <p:nvPr>
            <p:ph type="sldNum" sz="quarter" idx="12"/>
          </p:nvPr>
        </p:nvSpPr>
        <p:spPr/>
        <p:txBody>
          <a:bodyPr/>
          <a:lstStyle/>
          <a:p>
            <a:fld id="{0BD1E4AD-7C3E-1942-9738-052155FA6AEF}" type="slidenum">
              <a:rPr lang="en-US" smtClean="0"/>
              <a:t>78</a:t>
            </a:fld>
            <a:endParaRPr lang="en-US"/>
          </a:p>
        </p:txBody>
      </p:sp>
    </p:spTree>
    <p:extLst>
      <p:ext uri="{BB962C8B-B14F-4D97-AF65-F5344CB8AC3E}">
        <p14:creationId xmlns:p14="http://schemas.microsoft.com/office/powerpoint/2010/main" val="4175334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73252-2254-822F-5521-621BEEC9161D}"/>
              </a:ext>
            </a:extLst>
          </p:cNvPr>
          <p:cNvSpPr>
            <a:spLocks noGrp="1"/>
          </p:cNvSpPr>
          <p:nvPr>
            <p:ph type="title"/>
          </p:nvPr>
        </p:nvSpPr>
        <p:spPr/>
        <p:txBody>
          <a:bodyPr>
            <a:normAutofit/>
          </a:bodyPr>
          <a:lstStyle/>
          <a:p>
            <a:r>
              <a:rPr lang="en-US" dirty="0"/>
              <a:t>Classical Test Theory as Factor Analysis</a:t>
            </a:r>
          </a:p>
        </p:txBody>
      </p:sp>
      <p:sp>
        <p:nvSpPr>
          <p:cNvPr id="3" name="Content Placeholder 2">
            <a:extLst>
              <a:ext uri="{FF2B5EF4-FFF2-40B4-BE49-F238E27FC236}">
                <a16:creationId xmlns:a16="http://schemas.microsoft.com/office/drawing/2014/main" id="{2A73E38A-6924-D6C8-6051-8A0EC2861B87}"/>
              </a:ext>
            </a:extLst>
          </p:cNvPr>
          <p:cNvSpPr>
            <a:spLocks noGrp="1"/>
          </p:cNvSpPr>
          <p:nvPr>
            <p:ph idx="1"/>
          </p:nvPr>
        </p:nvSpPr>
        <p:spPr/>
        <p:txBody>
          <a:bodyPr/>
          <a:lstStyle/>
          <a:p>
            <a:pPr marL="0" indent="0">
              <a:buNone/>
            </a:pPr>
            <a:r>
              <a:rPr lang="en-US" dirty="0"/>
              <a:t>You may have noticed similarities between the CFA model and our conceptual diagram for understanding true score and error variance in CTT</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We use one-factor CFA as a way to understand classical test theory</a:t>
            </a:r>
          </a:p>
        </p:txBody>
      </p:sp>
      <p:sp>
        <p:nvSpPr>
          <p:cNvPr id="6" name="Slide Number Placeholder 5">
            <a:extLst>
              <a:ext uri="{FF2B5EF4-FFF2-40B4-BE49-F238E27FC236}">
                <a16:creationId xmlns:a16="http://schemas.microsoft.com/office/drawing/2014/main" id="{90F8E2AD-8B38-5973-FE5D-362DB74B8E5B}"/>
              </a:ext>
            </a:extLst>
          </p:cNvPr>
          <p:cNvSpPr>
            <a:spLocks noGrp="1"/>
          </p:cNvSpPr>
          <p:nvPr>
            <p:ph type="sldNum" sz="quarter" idx="12"/>
          </p:nvPr>
        </p:nvSpPr>
        <p:spPr/>
        <p:txBody>
          <a:bodyPr/>
          <a:lstStyle/>
          <a:p>
            <a:fld id="{0BD1E4AD-7C3E-1942-9738-052155FA6AEF}" type="slidenum">
              <a:rPr lang="en-US" smtClean="0"/>
              <a:pPr/>
              <a:t>79</a:t>
            </a:fld>
            <a:endParaRPr lang="en-US" dirty="0"/>
          </a:p>
        </p:txBody>
      </p:sp>
      <p:pic>
        <p:nvPicPr>
          <p:cNvPr id="17" name="Picture 16">
            <a:extLst>
              <a:ext uri="{FF2B5EF4-FFF2-40B4-BE49-F238E27FC236}">
                <a16:creationId xmlns:a16="http://schemas.microsoft.com/office/drawing/2014/main" id="{14F5DD1E-B620-9A93-08F4-0B096466C840}"/>
              </a:ext>
            </a:extLst>
          </p:cNvPr>
          <p:cNvPicPr>
            <a:picLocks noChangeAspect="1"/>
          </p:cNvPicPr>
          <p:nvPr/>
        </p:nvPicPr>
        <p:blipFill>
          <a:blip r:embed="rId2"/>
          <a:stretch>
            <a:fillRect/>
          </a:stretch>
        </p:blipFill>
        <p:spPr>
          <a:xfrm>
            <a:off x="2098640" y="2172248"/>
            <a:ext cx="1730980" cy="2930589"/>
          </a:xfrm>
          <a:prstGeom prst="rect">
            <a:avLst/>
          </a:prstGeom>
        </p:spPr>
      </p:pic>
      <p:pic>
        <p:nvPicPr>
          <p:cNvPr id="19" name="Picture 18">
            <a:extLst>
              <a:ext uri="{FF2B5EF4-FFF2-40B4-BE49-F238E27FC236}">
                <a16:creationId xmlns:a16="http://schemas.microsoft.com/office/drawing/2014/main" id="{342C8759-E67C-D6B7-4A94-01CC576F7F44}"/>
              </a:ext>
            </a:extLst>
          </p:cNvPr>
          <p:cNvPicPr>
            <a:picLocks noChangeAspect="1"/>
          </p:cNvPicPr>
          <p:nvPr/>
        </p:nvPicPr>
        <p:blipFill>
          <a:blip r:embed="rId3"/>
          <a:stretch>
            <a:fillRect/>
          </a:stretch>
        </p:blipFill>
        <p:spPr>
          <a:xfrm>
            <a:off x="6206463" y="2088322"/>
            <a:ext cx="3954202" cy="3014515"/>
          </a:xfrm>
          <a:prstGeom prst="rect">
            <a:avLst/>
          </a:prstGeom>
        </p:spPr>
      </p:pic>
    </p:spTree>
    <p:extLst>
      <p:ext uri="{BB962C8B-B14F-4D97-AF65-F5344CB8AC3E}">
        <p14:creationId xmlns:p14="http://schemas.microsoft.com/office/powerpoint/2010/main" val="142572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6881-39D9-CC21-92F0-5439664AA639}"/>
              </a:ext>
            </a:extLst>
          </p:cNvPr>
          <p:cNvSpPr>
            <a:spLocks noGrp="1"/>
          </p:cNvSpPr>
          <p:nvPr>
            <p:ph type="title"/>
          </p:nvPr>
        </p:nvSpPr>
        <p:spPr/>
        <p:txBody>
          <a:bodyPr>
            <a:normAutofit/>
          </a:bodyPr>
          <a:lstStyle/>
          <a:p>
            <a:r>
              <a:rPr lang="en-US" dirty="0"/>
              <a:t>Course Structure</a:t>
            </a:r>
          </a:p>
        </p:txBody>
      </p:sp>
      <p:sp>
        <p:nvSpPr>
          <p:cNvPr id="3" name="Content Placeholder 2">
            <a:extLst>
              <a:ext uri="{FF2B5EF4-FFF2-40B4-BE49-F238E27FC236}">
                <a16:creationId xmlns:a16="http://schemas.microsoft.com/office/drawing/2014/main" id="{05DD2767-82F4-F030-245E-F980AEAEA671}"/>
              </a:ext>
            </a:extLst>
          </p:cNvPr>
          <p:cNvSpPr>
            <a:spLocks noGrp="1"/>
          </p:cNvSpPr>
          <p:nvPr>
            <p:ph idx="1"/>
          </p:nvPr>
        </p:nvSpPr>
        <p:spPr>
          <a:xfrm>
            <a:off x="176048" y="1073984"/>
            <a:ext cx="11795234" cy="5418891"/>
          </a:xfrm>
        </p:spPr>
        <p:txBody>
          <a:bodyPr>
            <a:normAutofit fontScale="92500" lnSpcReduction="10000"/>
          </a:bodyPr>
          <a:lstStyle/>
          <a:p>
            <a:pPr marL="0" indent="0">
              <a:buNone/>
            </a:pPr>
            <a:r>
              <a:rPr lang="en-US" dirty="0"/>
              <a:t>Weekly: </a:t>
            </a:r>
          </a:p>
          <a:p>
            <a:pPr marL="1143000" lvl="1" indent="-457200"/>
            <a:r>
              <a:rPr lang="en-US" dirty="0"/>
              <a:t>Before lecture: Reading materials</a:t>
            </a:r>
          </a:p>
          <a:p>
            <a:pPr marL="1143000" lvl="1" indent="-457200"/>
            <a:r>
              <a:rPr lang="en-US" dirty="0"/>
              <a:t>Lecture: Wednesday</a:t>
            </a:r>
          </a:p>
          <a:p>
            <a:pPr marL="1143000" lvl="1" indent="-457200"/>
            <a:r>
              <a:rPr lang="en-US" dirty="0"/>
              <a:t>Exercises: Released following lecture </a:t>
            </a:r>
          </a:p>
          <a:p>
            <a:pPr marL="1143000" lvl="1" indent="-457200"/>
            <a:r>
              <a:rPr lang="en-US" dirty="0"/>
              <a:t>Workgroup: Friday</a:t>
            </a:r>
          </a:p>
          <a:p>
            <a:pPr marL="0" indent="0">
              <a:buNone/>
            </a:pPr>
            <a:endParaRPr lang="en-US" dirty="0"/>
          </a:p>
          <a:p>
            <a:pPr marL="0" indent="0">
              <a:buNone/>
            </a:pPr>
            <a:r>
              <a:rPr lang="en-US" dirty="0"/>
              <a:t>2 take-home assignments:</a:t>
            </a:r>
          </a:p>
          <a:p>
            <a:pPr marL="1143000" lvl="1" indent="-457200"/>
            <a:r>
              <a:rPr lang="en-US" dirty="0"/>
              <a:t>2 throughout the course</a:t>
            </a:r>
          </a:p>
          <a:p>
            <a:pPr marL="1143000" lvl="1" indent="-457200"/>
            <a:endParaRPr lang="en-US" dirty="0"/>
          </a:p>
          <a:p>
            <a:pPr marL="0" indent="0">
              <a:buNone/>
            </a:pPr>
            <a:r>
              <a:rPr lang="en-US" dirty="0"/>
              <a:t>Final Exam:</a:t>
            </a:r>
          </a:p>
          <a:p>
            <a:pPr marL="1143000" lvl="1" indent="-457200"/>
            <a:r>
              <a:rPr lang="en-US" dirty="0"/>
              <a:t>Written, in-person exam, open-ended questions</a:t>
            </a:r>
          </a:p>
          <a:p>
            <a:pPr marL="1143000" lvl="1" indent="-457200"/>
            <a:r>
              <a:rPr lang="en-US" dirty="0"/>
              <a:t>Covers entire course, questions will build on the weekly exercises and data assignments although there is no guarantee that </a:t>
            </a:r>
            <a:r>
              <a:rPr lang="en-US" b="1" dirty="0"/>
              <a:t>all</a:t>
            </a:r>
            <a:r>
              <a:rPr lang="en-US" dirty="0"/>
              <a:t> exam question will be covered directly or indirectly in exercises.</a:t>
            </a:r>
          </a:p>
          <a:p>
            <a:pPr marL="1143000" lvl="1" indent="-457200"/>
            <a:endParaRPr lang="en-US" dirty="0"/>
          </a:p>
          <a:p>
            <a:endParaRPr lang="en-US" dirty="0"/>
          </a:p>
        </p:txBody>
      </p:sp>
      <p:sp>
        <p:nvSpPr>
          <p:cNvPr id="6" name="Slide Number Placeholder 5">
            <a:extLst>
              <a:ext uri="{FF2B5EF4-FFF2-40B4-BE49-F238E27FC236}">
                <a16:creationId xmlns:a16="http://schemas.microsoft.com/office/drawing/2014/main" id="{36733CBB-A1F8-A3CE-45F1-6FFABE79BE32}"/>
              </a:ext>
            </a:extLst>
          </p:cNvPr>
          <p:cNvSpPr>
            <a:spLocks noGrp="1"/>
          </p:cNvSpPr>
          <p:nvPr>
            <p:ph type="sldNum" sz="quarter" idx="12"/>
          </p:nvPr>
        </p:nvSpPr>
        <p:spPr/>
        <p:txBody>
          <a:bodyPr/>
          <a:lstStyle/>
          <a:p>
            <a:fld id="{0BD1E4AD-7C3E-1942-9738-052155FA6AEF}" type="slidenum">
              <a:rPr lang="en-US" smtClean="0"/>
              <a:pPr/>
              <a:t>8</a:t>
            </a:fld>
            <a:endParaRPr lang="en-US" dirty="0"/>
          </a:p>
        </p:txBody>
      </p:sp>
    </p:spTree>
    <p:extLst>
      <p:ext uri="{BB962C8B-B14F-4D97-AF65-F5344CB8AC3E}">
        <p14:creationId xmlns:p14="http://schemas.microsoft.com/office/powerpoint/2010/main" val="582531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C4E85-2036-95AD-A8D3-576DB47670EC}"/>
              </a:ext>
            </a:extLst>
          </p:cNvPr>
          <p:cNvSpPr>
            <a:spLocks noGrp="1"/>
          </p:cNvSpPr>
          <p:nvPr>
            <p:ph type="title"/>
          </p:nvPr>
        </p:nvSpPr>
        <p:spPr/>
        <p:txBody>
          <a:bodyPr>
            <a:normAutofit/>
          </a:bodyPr>
          <a:lstStyle/>
          <a:p>
            <a:r>
              <a:rPr lang="en-US" dirty="0"/>
              <a:t>Classical Test Theory as Factor Analysis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E543F8E-314E-4A0C-823F-614B60266B89}"/>
                  </a:ext>
                </a:extLst>
              </p:cNvPr>
              <p:cNvSpPr>
                <a:spLocks noGrp="1"/>
              </p:cNvSpPr>
              <p:nvPr>
                <p:ph idx="1"/>
              </p:nvPr>
            </p:nvSpPr>
            <p:spPr>
              <a:xfrm>
                <a:off x="176048" y="1073984"/>
                <a:ext cx="5834796" cy="5418891"/>
              </a:xfrm>
            </p:spPr>
            <p:txBody>
              <a:bodyPr/>
              <a:lstStyle/>
              <a:p>
                <a:pPr marL="0" indent="0">
                  <a:buNone/>
                </a:pPr>
                <a:r>
                  <a:rPr lang="en-US" dirty="0"/>
                  <a:t>Rather than </a:t>
                </a:r>
                <a14:m>
                  <m:oMath xmlns:m="http://schemas.openxmlformats.org/officeDocument/2006/math">
                    <m:r>
                      <a:rPr lang="nl-NL"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r>
                      <a:rPr lang="nl-NL" b="0" i="1" smtClean="0">
                        <a:latin typeface="Cambria Math" panose="02040503050406030204" pitchFamily="18" charset="0"/>
                      </a:rPr>
                      <m:t>𝐸</m:t>
                    </m:r>
                  </m:oMath>
                </a14:m>
                <a:r>
                  <a:rPr lang="en-US" dirty="0"/>
                  <a:t>, we have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r>
                      <a:rPr lang="en-US" b="0" i="1" smtClean="0">
                        <a:latin typeface="Cambria Math" panose="02040503050406030204" pitchFamily="18" charset="0"/>
                      </a:rPr>
                      <m:t>𝜆𝜂</m:t>
                    </m:r>
                    <m:r>
                      <a:rPr lang="en-US" b="0" i="1" smtClean="0">
                        <a:latin typeface="Cambria Math" panose="02040503050406030204" pitchFamily="18" charset="0"/>
                      </a:rPr>
                      <m:t>+</m:t>
                    </m:r>
                    <m:r>
                      <a:rPr lang="en-US" b="0" i="1" smtClean="0">
                        <a:latin typeface="Cambria Math" panose="02040503050406030204" pitchFamily="18" charset="0"/>
                      </a:rPr>
                      <m:t>𝜀</m:t>
                    </m:r>
                  </m:oMath>
                </a14:m>
                <a:endParaRPr lang="en-US" dirty="0"/>
              </a:p>
              <a:p>
                <a:pPr lvl="1"/>
                <a:r>
                  <a:rPr lang="en-US" dirty="0"/>
                  <a:t>Constrain factor mean </a:t>
                </a:r>
                <a14:m>
                  <m:oMath xmlns:m="http://schemas.openxmlformats.org/officeDocument/2006/math">
                    <m:r>
                      <a:rPr lang="en-US" b="0" i="1" smtClean="0">
                        <a:latin typeface="Cambria Math" panose="02040503050406030204" pitchFamily="18" charset="0"/>
                      </a:rPr>
                      <m:t>𝛼</m:t>
                    </m:r>
                  </m:oMath>
                </a14:m>
                <a:r>
                  <a:rPr lang="en-US" dirty="0"/>
                  <a:t>=0 and factor variance </a:t>
                </a:r>
                <a14:m>
                  <m:oMath xmlns:m="http://schemas.openxmlformats.org/officeDocument/2006/math">
                    <m:r>
                      <a:rPr lang="en-US" b="0" i="1" smtClean="0">
                        <a:latin typeface="Cambria Math" panose="02040503050406030204" pitchFamily="18" charset="0"/>
                      </a:rPr>
                      <m:t>𝜓</m:t>
                    </m:r>
                  </m:oMath>
                </a14:m>
                <a:r>
                  <a:rPr lang="en-US" dirty="0"/>
                  <a:t>= 1</a:t>
                </a:r>
              </a:p>
              <a:p>
                <a:pPr lvl="1"/>
                <a:r>
                  <a:rPr lang="en-US" dirty="0"/>
                  <a:t>Residuals have variance </a:t>
                </a:r>
                <a14:m>
                  <m:oMath xmlns:m="http://schemas.openxmlformats.org/officeDocument/2006/math">
                    <m:r>
                      <a:rPr lang="en-US" b="0" i="1" smtClean="0">
                        <a:latin typeface="Cambria Math" panose="02040503050406030204" pitchFamily="18" charset="0"/>
                      </a:rPr>
                      <m:t>𝜃</m:t>
                    </m:r>
                  </m:oMath>
                </a14:m>
                <a:endParaRPr lang="en-US" dirty="0"/>
              </a:p>
              <a:p>
                <a:pPr lvl="1"/>
                <a:endParaRPr lang="en-US" dirty="0"/>
              </a:p>
              <a:p>
                <a:pPr marL="0" indent="0">
                  <a:buNone/>
                </a:pPr>
                <a:r>
                  <a:rPr lang="en-US" dirty="0"/>
                  <a:t>Item means: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r>
                        <a:rPr lang="en-US" b="0" i="1" smtClean="0">
                          <a:latin typeface="Cambria Math" panose="02040503050406030204" pitchFamily="18" charset="0"/>
                        </a:rPr>
                        <m:t>𝜈</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𝜂</m:t>
                      </m:r>
                    </m:oMath>
                  </m:oMathPara>
                </a14:m>
                <a:endParaRPr lang="en-US" dirty="0"/>
              </a:p>
              <a:p>
                <a:pPr marL="0" indent="0">
                  <a:buNone/>
                </a:pPr>
                <a:r>
                  <a:rPr lang="en-US" dirty="0"/>
                  <a:t>Item variances: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𝜆</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𝜆</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m:t>
                          </m:r>
                        </m:sub>
                      </m:sSub>
                    </m:oMath>
                  </m:oMathPara>
                </a14:m>
                <a:endParaRPr lang="en-US" dirty="0"/>
              </a:p>
              <a:p>
                <a:pPr marL="0" indent="0">
                  <a:buNone/>
                </a:pPr>
                <a:r>
                  <a:rPr lang="en-US" dirty="0"/>
                  <a:t>Item covariances: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𝐶𝑜𝑣</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𝑝</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𝑞</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𝜓</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oMath>
                  </m:oMathPara>
                </a14:m>
                <a:endParaRPr lang="en-US" dirty="0"/>
              </a:p>
            </p:txBody>
          </p:sp>
        </mc:Choice>
        <mc:Fallback>
          <p:sp>
            <p:nvSpPr>
              <p:cNvPr id="3" name="Content Placeholder 2">
                <a:extLst>
                  <a:ext uri="{FF2B5EF4-FFF2-40B4-BE49-F238E27FC236}">
                    <a16:creationId xmlns:a16="http://schemas.microsoft.com/office/drawing/2014/main" id="{CE543F8E-314E-4A0C-823F-614B60266B89}"/>
                  </a:ext>
                </a:extLst>
              </p:cNvPr>
              <p:cNvSpPr>
                <a:spLocks noGrp="1" noRot="1" noChangeAspect="1" noMove="1" noResize="1" noEditPoints="1" noAdjustHandles="1" noChangeArrowheads="1" noChangeShapeType="1" noTextEdit="1"/>
              </p:cNvSpPr>
              <p:nvPr>
                <p:ph idx="1"/>
              </p:nvPr>
            </p:nvSpPr>
            <p:spPr>
              <a:xfrm>
                <a:off x="176048" y="1073984"/>
                <a:ext cx="5834796" cy="5418891"/>
              </a:xfrm>
              <a:blipFill>
                <a:blip r:embed="rId2"/>
                <a:stretch>
                  <a:fillRect l="-2194" t="-1800"/>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A08B5D5E-A430-4396-3041-FE9C487B46F5}"/>
              </a:ext>
            </a:extLst>
          </p:cNvPr>
          <p:cNvSpPr>
            <a:spLocks noGrp="1"/>
          </p:cNvSpPr>
          <p:nvPr>
            <p:ph type="sldNum" sz="quarter" idx="12"/>
          </p:nvPr>
        </p:nvSpPr>
        <p:spPr/>
        <p:txBody>
          <a:bodyPr/>
          <a:lstStyle/>
          <a:p>
            <a:fld id="{0BD1E4AD-7C3E-1942-9738-052155FA6AEF}" type="slidenum">
              <a:rPr lang="en-US" smtClean="0"/>
              <a:pPr/>
              <a:t>80</a:t>
            </a:fld>
            <a:endParaRPr lang="en-US" dirty="0"/>
          </a:p>
        </p:txBody>
      </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D882DB41-3E12-FE1D-E26B-D823169467AC}"/>
                  </a:ext>
                </a:extLst>
              </p:cNvPr>
              <p:cNvSpPr/>
              <p:nvPr/>
            </p:nvSpPr>
            <p:spPr>
              <a:xfrm>
                <a:off x="8427720" y="4666615"/>
                <a:ext cx="1280160" cy="128016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3600" i="1" smtClean="0">
                          <a:solidFill>
                            <a:schemeClr val="tx1"/>
                          </a:solidFill>
                          <a:latin typeface="Cambria Math" panose="02040503050406030204" pitchFamily="18" charset="0"/>
                        </a:rPr>
                        <m:t>𝜂</m:t>
                      </m:r>
                    </m:oMath>
                  </m:oMathPara>
                </a14:m>
                <a:endParaRPr lang="en-US" sz="3600" i="1" dirty="0">
                  <a:solidFill>
                    <a:schemeClr val="tx1"/>
                  </a:solidFill>
                  <a:latin typeface="Cambria Math" panose="02040503050406030204" pitchFamily="18" charset="0"/>
                </a:endParaRPr>
              </a:p>
            </p:txBody>
          </p:sp>
        </mc:Choice>
        <mc:Fallback xmlns="">
          <p:sp>
            <p:nvSpPr>
              <p:cNvPr id="8" name="Oval 7">
                <a:extLst>
                  <a:ext uri="{FF2B5EF4-FFF2-40B4-BE49-F238E27FC236}">
                    <a16:creationId xmlns:a16="http://schemas.microsoft.com/office/drawing/2014/main" id="{D882DB41-3E12-FE1D-E26B-D823169467AC}"/>
                  </a:ext>
                </a:extLst>
              </p:cNvPr>
              <p:cNvSpPr>
                <a:spLocks noRot="1" noChangeAspect="1" noMove="1" noResize="1" noEditPoints="1" noAdjustHandles="1" noChangeArrowheads="1" noChangeShapeType="1" noTextEdit="1"/>
              </p:cNvSpPr>
              <p:nvPr/>
            </p:nvSpPr>
            <p:spPr>
              <a:xfrm>
                <a:off x="8427720" y="4666615"/>
                <a:ext cx="1280160" cy="1280160"/>
              </a:xfrm>
              <a:prstGeom prst="ellipse">
                <a:avLst/>
              </a:prstGeom>
              <a:blipFill>
                <a:blip r:embed="rId4"/>
                <a:stretch>
                  <a:fillRect/>
                </a:stretch>
              </a:blipFill>
              <a:ln w="19050">
                <a:solidFill>
                  <a:schemeClr val="tx1"/>
                </a:solidFill>
              </a:ln>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ED87BDCF-6BF1-0C77-3792-ADF6F40B9D71}"/>
              </a:ext>
            </a:extLst>
          </p:cNvPr>
          <p:cNvGrpSpPr>
            <a:grpSpLocks noChangeAspect="1"/>
          </p:cNvGrpSpPr>
          <p:nvPr/>
        </p:nvGrpSpPr>
        <p:grpSpPr>
          <a:xfrm>
            <a:off x="6096000" y="2908621"/>
            <a:ext cx="5943600" cy="644805"/>
            <a:chOff x="1572322" y="1502985"/>
            <a:chExt cx="8694227" cy="712853"/>
          </a:xfrm>
        </p:grpSpPr>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E99AFBF-394F-14D6-DE19-FF695D47FB20}"/>
                    </a:ext>
                  </a:extLst>
                </p:cNvPr>
                <p:cNvSpPr/>
                <p:nvPr/>
              </p:nvSpPr>
              <p:spPr>
                <a:xfrm>
                  <a:off x="1572322"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𝑦</m:t>
                            </m:r>
                          </m:e>
                          <m:sub>
                            <m:r>
                              <a:rPr lang="en-US" sz="3200" b="0" i="1" dirty="0" smtClean="0">
                                <a:solidFill>
                                  <a:schemeClr val="tx1"/>
                                </a:solidFill>
                                <a:latin typeface="Cambria Math" panose="02040503050406030204" pitchFamily="18" charset="0"/>
                              </a:rPr>
                              <m:t>1</m:t>
                            </m:r>
                          </m:sub>
                        </m:sSub>
                      </m:oMath>
                    </m:oMathPara>
                  </a14:m>
                  <a:endParaRPr lang="en-US" sz="1600" dirty="0">
                    <a:solidFill>
                      <a:schemeClr val="tx1"/>
                    </a:solidFill>
                  </a:endParaRPr>
                </a:p>
              </p:txBody>
            </p:sp>
          </mc:Choice>
          <mc:Fallback xmlns="">
            <p:sp>
              <p:nvSpPr>
                <p:cNvPr id="11" name="Rectangle 10">
                  <a:extLst>
                    <a:ext uri="{FF2B5EF4-FFF2-40B4-BE49-F238E27FC236}">
                      <a16:creationId xmlns:a16="http://schemas.microsoft.com/office/drawing/2014/main" id="{0E99AFBF-394F-14D6-DE19-FF695D47FB20}"/>
                    </a:ext>
                  </a:extLst>
                </p:cNvPr>
                <p:cNvSpPr>
                  <a:spLocks noRot="1" noChangeAspect="1" noMove="1" noResize="1" noEditPoints="1" noAdjustHandles="1" noChangeArrowheads="1" noChangeShapeType="1" noTextEdit="1"/>
                </p:cNvSpPr>
                <p:nvPr/>
              </p:nvSpPr>
              <p:spPr>
                <a:xfrm>
                  <a:off x="1572322" y="1506240"/>
                  <a:ext cx="1170879" cy="709598"/>
                </a:xfrm>
                <a:prstGeom prst="rect">
                  <a:avLst/>
                </a:prstGeom>
                <a:blipFill>
                  <a:blip r:embed="rId5"/>
                  <a:stretch>
                    <a:fillRect b="-566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3294363-241B-626E-9BA5-77AB341196EE}"/>
                    </a:ext>
                  </a:extLst>
                </p:cNvPr>
                <p:cNvSpPr/>
                <p:nvPr/>
              </p:nvSpPr>
              <p:spPr>
                <a:xfrm>
                  <a:off x="3453159"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𝑦</m:t>
                            </m:r>
                          </m:e>
                          <m:sub>
                            <m:r>
                              <a:rPr lang="en-US" sz="3200" b="0" i="1" dirty="0" smtClean="0">
                                <a:solidFill>
                                  <a:schemeClr val="tx1"/>
                                </a:solidFill>
                                <a:latin typeface="Cambria Math" panose="02040503050406030204" pitchFamily="18" charset="0"/>
                              </a:rPr>
                              <m:t>2</m:t>
                            </m:r>
                          </m:sub>
                        </m:sSub>
                      </m:oMath>
                    </m:oMathPara>
                  </a14:m>
                  <a:endParaRPr lang="en-US" sz="1600" dirty="0">
                    <a:solidFill>
                      <a:schemeClr val="tx1"/>
                    </a:solidFill>
                  </a:endParaRPr>
                </a:p>
              </p:txBody>
            </p:sp>
          </mc:Choice>
          <mc:Fallback xmlns="">
            <p:sp>
              <p:nvSpPr>
                <p:cNvPr id="12" name="Rectangle 11">
                  <a:extLst>
                    <a:ext uri="{FF2B5EF4-FFF2-40B4-BE49-F238E27FC236}">
                      <a16:creationId xmlns:a16="http://schemas.microsoft.com/office/drawing/2014/main" id="{83294363-241B-626E-9BA5-77AB341196EE}"/>
                    </a:ext>
                  </a:extLst>
                </p:cNvPr>
                <p:cNvSpPr>
                  <a:spLocks noRot="1" noChangeAspect="1" noMove="1" noResize="1" noEditPoints="1" noAdjustHandles="1" noChangeArrowheads="1" noChangeShapeType="1" noTextEdit="1"/>
                </p:cNvSpPr>
                <p:nvPr/>
              </p:nvSpPr>
              <p:spPr>
                <a:xfrm>
                  <a:off x="3453159" y="1506240"/>
                  <a:ext cx="1170879" cy="709598"/>
                </a:xfrm>
                <a:prstGeom prst="rect">
                  <a:avLst/>
                </a:prstGeom>
                <a:blipFill>
                  <a:blip r:embed="rId6"/>
                  <a:stretch>
                    <a:fillRect b="-566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F081C6FB-3247-3D4E-236A-35D0A3EE9D55}"/>
                    </a:ext>
                  </a:extLst>
                </p:cNvPr>
                <p:cNvSpPr/>
                <p:nvPr/>
              </p:nvSpPr>
              <p:spPr>
                <a:xfrm>
                  <a:off x="5333996" y="1506240"/>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𝑦</m:t>
                            </m:r>
                          </m:e>
                          <m:sub>
                            <m:r>
                              <a:rPr lang="en-US" sz="3200" b="0" i="1" dirty="0" smtClean="0">
                                <a:solidFill>
                                  <a:schemeClr val="tx1"/>
                                </a:solidFill>
                                <a:latin typeface="Cambria Math" panose="02040503050406030204" pitchFamily="18" charset="0"/>
                              </a:rPr>
                              <m:t>3</m:t>
                            </m:r>
                          </m:sub>
                        </m:sSub>
                      </m:oMath>
                    </m:oMathPara>
                  </a14:m>
                  <a:endParaRPr lang="en-US" sz="1600" dirty="0">
                    <a:solidFill>
                      <a:schemeClr val="tx1"/>
                    </a:solidFill>
                  </a:endParaRPr>
                </a:p>
              </p:txBody>
            </p:sp>
          </mc:Choice>
          <mc:Fallback xmlns="">
            <p:sp>
              <p:nvSpPr>
                <p:cNvPr id="13" name="Rectangle 12">
                  <a:extLst>
                    <a:ext uri="{FF2B5EF4-FFF2-40B4-BE49-F238E27FC236}">
                      <a16:creationId xmlns:a16="http://schemas.microsoft.com/office/drawing/2014/main" id="{F081C6FB-3247-3D4E-236A-35D0A3EE9D55}"/>
                    </a:ext>
                  </a:extLst>
                </p:cNvPr>
                <p:cNvSpPr>
                  <a:spLocks noRot="1" noChangeAspect="1" noMove="1" noResize="1" noEditPoints="1" noAdjustHandles="1" noChangeArrowheads="1" noChangeShapeType="1" noTextEdit="1"/>
                </p:cNvSpPr>
                <p:nvPr/>
              </p:nvSpPr>
              <p:spPr>
                <a:xfrm>
                  <a:off x="5333996" y="1506240"/>
                  <a:ext cx="1170879" cy="709598"/>
                </a:xfrm>
                <a:prstGeom prst="rect">
                  <a:avLst/>
                </a:prstGeom>
                <a:blipFill>
                  <a:blip r:embed="rId7"/>
                  <a:stretch>
                    <a:fillRect b="-566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02A2D3D-DA75-C090-F8AB-130EBFDAA9E1}"/>
                    </a:ext>
                  </a:extLst>
                </p:cNvPr>
                <p:cNvSpPr/>
                <p:nvPr/>
              </p:nvSpPr>
              <p:spPr>
                <a:xfrm>
                  <a:off x="7214833" y="1502985"/>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𝑦</m:t>
                            </m:r>
                          </m:e>
                          <m:sub>
                            <m:r>
                              <a:rPr lang="en-US" sz="3200" b="0" i="1" dirty="0" smtClean="0">
                                <a:solidFill>
                                  <a:schemeClr val="tx1"/>
                                </a:solidFill>
                                <a:latin typeface="Cambria Math" panose="02040503050406030204" pitchFamily="18" charset="0"/>
                              </a:rPr>
                              <m:t>4</m:t>
                            </m:r>
                          </m:sub>
                        </m:sSub>
                      </m:oMath>
                    </m:oMathPara>
                  </a14:m>
                  <a:endParaRPr lang="en-US" sz="1600" dirty="0">
                    <a:solidFill>
                      <a:schemeClr val="tx1"/>
                    </a:solidFill>
                  </a:endParaRPr>
                </a:p>
              </p:txBody>
            </p:sp>
          </mc:Choice>
          <mc:Fallback xmlns="">
            <p:sp>
              <p:nvSpPr>
                <p:cNvPr id="14" name="Rectangle 13">
                  <a:extLst>
                    <a:ext uri="{FF2B5EF4-FFF2-40B4-BE49-F238E27FC236}">
                      <a16:creationId xmlns:a16="http://schemas.microsoft.com/office/drawing/2014/main" id="{302A2D3D-DA75-C090-F8AB-130EBFDAA9E1}"/>
                    </a:ext>
                  </a:extLst>
                </p:cNvPr>
                <p:cNvSpPr>
                  <a:spLocks noRot="1" noChangeAspect="1" noMove="1" noResize="1" noEditPoints="1" noAdjustHandles="1" noChangeArrowheads="1" noChangeShapeType="1" noTextEdit="1"/>
                </p:cNvSpPr>
                <p:nvPr/>
              </p:nvSpPr>
              <p:spPr>
                <a:xfrm>
                  <a:off x="7214833" y="1502985"/>
                  <a:ext cx="1170879" cy="709598"/>
                </a:xfrm>
                <a:prstGeom prst="rect">
                  <a:avLst/>
                </a:prstGeom>
                <a:blipFill>
                  <a:blip r:embed="rId8"/>
                  <a:stretch>
                    <a:fillRect b="-5660"/>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49F8528-1A2C-E525-1426-C41A31F9A4B3}"/>
                    </a:ext>
                  </a:extLst>
                </p:cNvPr>
                <p:cNvSpPr/>
                <p:nvPr/>
              </p:nvSpPr>
              <p:spPr>
                <a:xfrm>
                  <a:off x="9095670" y="1502985"/>
                  <a:ext cx="1170879" cy="709598"/>
                </a:xfrm>
                <a:prstGeom prst="rect">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3200" b="0" i="1" dirty="0" smtClean="0">
                                <a:solidFill>
                                  <a:schemeClr val="tx1"/>
                                </a:solidFill>
                                <a:latin typeface="Cambria Math" panose="02040503050406030204" pitchFamily="18" charset="0"/>
                              </a:rPr>
                            </m:ctrlPr>
                          </m:sSubPr>
                          <m:e>
                            <m:r>
                              <a:rPr lang="en-US" sz="3200" b="0" i="1" dirty="0" smtClean="0">
                                <a:solidFill>
                                  <a:schemeClr val="tx1"/>
                                </a:solidFill>
                                <a:latin typeface="Cambria Math" panose="02040503050406030204" pitchFamily="18" charset="0"/>
                              </a:rPr>
                              <m:t>𝑦</m:t>
                            </m:r>
                          </m:e>
                          <m:sub>
                            <m:r>
                              <a:rPr lang="en-US" sz="3200" b="0" i="1" dirty="0" smtClean="0">
                                <a:solidFill>
                                  <a:schemeClr val="tx1"/>
                                </a:solidFill>
                                <a:latin typeface="Cambria Math" panose="02040503050406030204" pitchFamily="18" charset="0"/>
                              </a:rPr>
                              <m:t>5</m:t>
                            </m:r>
                          </m:sub>
                        </m:sSub>
                      </m:oMath>
                    </m:oMathPara>
                  </a14:m>
                  <a:endParaRPr lang="en-US" sz="1600" dirty="0">
                    <a:solidFill>
                      <a:schemeClr val="tx1"/>
                    </a:solidFill>
                  </a:endParaRPr>
                </a:p>
              </p:txBody>
            </p:sp>
          </mc:Choice>
          <mc:Fallback xmlns="">
            <p:sp>
              <p:nvSpPr>
                <p:cNvPr id="15" name="Rectangle 14">
                  <a:extLst>
                    <a:ext uri="{FF2B5EF4-FFF2-40B4-BE49-F238E27FC236}">
                      <a16:creationId xmlns:a16="http://schemas.microsoft.com/office/drawing/2014/main" id="{149F8528-1A2C-E525-1426-C41A31F9A4B3}"/>
                    </a:ext>
                  </a:extLst>
                </p:cNvPr>
                <p:cNvSpPr>
                  <a:spLocks noRot="1" noChangeAspect="1" noMove="1" noResize="1" noEditPoints="1" noAdjustHandles="1" noChangeArrowheads="1" noChangeShapeType="1" noTextEdit="1"/>
                </p:cNvSpPr>
                <p:nvPr/>
              </p:nvSpPr>
              <p:spPr>
                <a:xfrm>
                  <a:off x="9095670" y="1502985"/>
                  <a:ext cx="1170879" cy="709598"/>
                </a:xfrm>
                <a:prstGeom prst="rect">
                  <a:avLst/>
                </a:prstGeom>
                <a:blipFill>
                  <a:blip r:embed="rId9"/>
                  <a:stretch>
                    <a:fillRect b="-5660"/>
                  </a:stretch>
                </a:blipFill>
                <a:ln w="19050">
                  <a:solidFill>
                    <a:schemeClr val="tx1"/>
                  </a:solidFill>
                </a:ln>
              </p:spPr>
              <p:txBody>
                <a:bodyPr/>
                <a:lstStyle/>
                <a:p>
                  <a:r>
                    <a:rPr lang="en-US">
                      <a:noFill/>
                    </a:rPr>
                    <a:t> </a:t>
                  </a:r>
                </a:p>
              </p:txBody>
            </p:sp>
          </mc:Fallback>
        </mc:AlternateContent>
      </p:grpSp>
      <p:cxnSp>
        <p:nvCxnSpPr>
          <p:cNvPr id="16" name="Straight Arrow Connector 15">
            <a:extLst>
              <a:ext uri="{FF2B5EF4-FFF2-40B4-BE49-F238E27FC236}">
                <a16:creationId xmlns:a16="http://schemas.microsoft.com/office/drawing/2014/main" id="{17702978-5CF7-1A64-3140-4987943569F0}"/>
              </a:ext>
            </a:extLst>
          </p:cNvPr>
          <p:cNvCxnSpPr>
            <a:stCxn id="8" idx="0"/>
            <a:endCxn id="11" idx="2"/>
          </p:cNvCxnSpPr>
          <p:nvPr/>
        </p:nvCxnSpPr>
        <p:spPr>
          <a:xfrm flipH="1" flipV="1">
            <a:off x="6496222" y="3553426"/>
            <a:ext cx="2571578" cy="1113189"/>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456A42D3-5770-8AB5-7555-828FA55BAC8A}"/>
              </a:ext>
            </a:extLst>
          </p:cNvPr>
          <p:cNvCxnSpPr>
            <a:cxnSpLocks/>
            <a:stCxn id="8" idx="0"/>
            <a:endCxn id="12" idx="2"/>
          </p:cNvCxnSpPr>
          <p:nvPr/>
        </p:nvCxnSpPr>
        <p:spPr>
          <a:xfrm flipH="1" flipV="1">
            <a:off x="7782011" y="3553426"/>
            <a:ext cx="1285789" cy="1113189"/>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8" name="Straight Arrow Connector 17">
            <a:extLst>
              <a:ext uri="{FF2B5EF4-FFF2-40B4-BE49-F238E27FC236}">
                <a16:creationId xmlns:a16="http://schemas.microsoft.com/office/drawing/2014/main" id="{A44E35AF-2796-FD48-D824-A8C010025C0D}"/>
              </a:ext>
            </a:extLst>
          </p:cNvPr>
          <p:cNvCxnSpPr>
            <a:cxnSpLocks/>
            <a:stCxn id="8" idx="0"/>
            <a:endCxn id="13" idx="2"/>
          </p:cNvCxnSpPr>
          <p:nvPr/>
        </p:nvCxnSpPr>
        <p:spPr>
          <a:xfrm flipV="1">
            <a:off x="9067800" y="3553426"/>
            <a:ext cx="0" cy="1113189"/>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19" name="Straight Arrow Connector 18">
            <a:extLst>
              <a:ext uri="{FF2B5EF4-FFF2-40B4-BE49-F238E27FC236}">
                <a16:creationId xmlns:a16="http://schemas.microsoft.com/office/drawing/2014/main" id="{A1B630DB-343C-423C-47A8-4881FFA11E56}"/>
              </a:ext>
            </a:extLst>
          </p:cNvPr>
          <p:cNvCxnSpPr>
            <a:cxnSpLocks/>
            <a:stCxn id="8" idx="0"/>
            <a:endCxn id="14" idx="2"/>
          </p:cNvCxnSpPr>
          <p:nvPr/>
        </p:nvCxnSpPr>
        <p:spPr>
          <a:xfrm flipV="1">
            <a:off x="9067800" y="3550482"/>
            <a:ext cx="1285789" cy="1116133"/>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8FC20D94-998C-E27C-C9CB-71D055324BFD}"/>
              </a:ext>
            </a:extLst>
          </p:cNvPr>
          <p:cNvCxnSpPr>
            <a:cxnSpLocks/>
            <a:stCxn id="8" idx="0"/>
            <a:endCxn id="15" idx="2"/>
          </p:cNvCxnSpPr>
          <p:nvPr/>
        </p:nvCxnSpPr>
        <p:spPr>
          <a:xfrm flipV="1">
            <a:off x="9067800" y="3550482"/>
            <a:ext cx="2571579" cy="1116133"/>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27" name="Oval 26">
                <a:extLst>
                  <a:ext uri="{FF2B5EF4-FFF2-40B4-BE49-F238E27FC236}">
                    <a16:creationId xmlns:a16="http://schemas.microsoft.com/office/drawing/2014/main" id="{AEEE3AA3-4E8C-6CB8-A3BA-C0E471FB05B1}"/>
                  </a:ext>
                </a:extLst>
              </p:cNvPr>
              <p:cNvSpPr>
                <a:spLocks noChangeAspect="1"/>
              </p:cNvSpPr>
              <p:nvPr/>
            </p:nvSpPr>
            <p:spPr>
              <a:xfrm>
                <a:off x="6267611" y="1862595"/>
                <a:ext cx="457200" cy="4572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1</m:t>
                          </m:r>
                        </m:sub>
                      </m:sSub>
                    </m:oMath>
                  </m:oMathPara>
                </a14:m>
                <a:endParaRPr lang="en-US" sz="2800" i="1" dirty="0">
                  <a:solidFill>
                    <a:schemeClr val="tx1"/>
                  </a:solidFill>
                  <a:latin typeface="Cambria Math" panose="02040503050406030204" pitchFamily="18" charset="0"/>
                </a:endParaRPr>
              </a:p>
            </p:txBody>
          </p:sp>
        </mc:Choice>
        <mc:Fallback xmlns="">
          <p:sp>
            <p:nvSpPr>
              <p:cNvPr id="27" name="Oval 26">
                <a:extLst>
                  <a:ext uri="{FF2B5EF4-FFF2-40B4-BE49-F238E27FC236}">
                    <a16:creationId xmlns:a16="http://schemas.microsoft.com/office/drawing/2014/main" id="{AEEE3AA3-4E8C-6CB8-A3BA-C0E471FB05B1}"/>
                  </a:ext>
                </a:extLst>
              </p:cNvPr>
              <p:cNvSpPr>
                <a:spLocks noRot="1" noChangeAspect="1" noMove="1" noResize="1" noEditPoints="1" noAdjustHandles="1" noChangeArrowheads="1" noChangeShapeType="1" noTextEdit="1"/>
              </p:cNvSpPr>
              <p:nvPr/>
            </p:nvSpPr>
            <p:spPr>
              <a:xfrm>
                <a:off x="6267611" y="1862595"/>
                <a:ext cx="457200" cy="457200"/>
              </a:xfrm>
              <a:prstGeom prst="ellipse">
                <a:avLst/>
              </a:prstGeom>
              <a:blipFill>
                <a:blip r:embed="rId10"/>
                <a:stretch>
                  <a:fillRect l="-33333" t="-5263" b="-2894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Oval 27">
                <a:extLst>
                  <a:ext uri="{FF2B5EF4-FFF2-40B4-BE49-F238E27FC236}">
                    <a16:creationId xmlns:a16="http://schemas.microsoft.com/office/drawing/2014/main" id="{CEC19597-7544-EDBE-60B6-5EFD1E603B11}"/>
                  </a:ext>
                </a:extLst>
              </p:cNvPr>
              <p:cNvSpPr>
                <a:spLocks noChangeAspect="1"/>
              </p:cNvSpPr>
              <p:nvPr/>
            </p:nvSpPr>
            <p:spPr>
              <a:xfrm>
                <a:off x="7553407" y="1862595"/>
                <a:ext cx="457200" cy="4572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2</m:t>
                          </m:r>
                        </m:sub>
                      </m:sSub>
                    </m:oMath>
                  </m:oMathPara>
                </a14:m>
                <a:endParaRPr lang="en-US" sz="2800" i="1" dirty="0">
                  <a:solidFill>
                    <a:schemeClr val="tx1"/>
                  </a:solidFill>
                  <a:latin typeface="Cambria Math" panose="02040503050406030204" pitchFamily="18" charset="0"/>
                </a:endParaRPr>
              </a:p>
            </p:txBody>
          </p:sp>
        </mc:Choice>
        <mc:Fallback xmlns="">
          <p:sp>
            <p:nvSpPr>
              <p:cNvPr id="28" name="Oval 27">
                <a:extLst>
                  <a:ext uri="{FF2B5EF4-FFF2-40B4-BE49-F238E27FC236}">
                    <a16:creationId xmlns:a16="http://schemas.microsoft.com/office/drawing/2014/main" id="{CEC19597-7544-EDBE-60B6-5EFD1E603B11}"/>
                  </a:ext>
                </a:extLst>
              </p:cNvPr>
              <p:cNvSpPr>
                <a:spLocks noRot="1" noChangeAspect="1" noMove="1" noResize="1" noEditPoints="1" noAdjustHandles="1" noChangeArrowheads="1" noChangeShapeType="1" noTextEdit="1"/>
              </p:cNvSpPr>
              <p:nvPr/>
            </p:nvSpPr>
            <p:spPr>
              <a:xfrm>
                <a:off x="7553407" y="1862595"/>
                <a:ext cx="457200" cy="457200"/>
              </a:xfrm>
              <a:prstGeom prst="ellipse">
                <a:avLst/>
              </a:prstGeom>
              <a:blipFill>
                <a:blip r:embed="rId11"/>
                <a:stretch>
                  <a:fillRect l="-39474" t="-5263" b="-2894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EF0FE788-0D8A-4398-0E73-AB77970AEF20}"/>
                  </a:ext>
                </a:extLst>
              </p:cNvPr>
              <p:cNvSpPr>
                <a:spLocks noChangeAspect="1"/>
              </p:cNvSpPr>
              <p:nvPr/>
            </p:nvSpPr>
            <p:spPr>
              <a:xfrm>
                <a:off x="8839203" y="1862595"/>
                <a:ext cx="457200" cy="4572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3</m:t>
                          </m:r>
                        </m:sub>
                      </m:sSub>
                    </m:oMath>
                  </m:oMathPara>
                </a14:m>
                <a:endParaRPr lang="en-US" sz="2800" i="1" dirty="0">
                  <a:solidFill>
                    <a:schemeClr val="tx1"/>
                  </a:solidFill>
                  <a:latin typeface="Cambria Math" panose="02040503050406030204" pitchFamily="18" charset="0"/>
                </a:endParaRPr>
              </a:p>
            </p:txBody>
          </p:sp>
        </mc:Choice>
        <mc:Fallback xmlns="">
          <p:sp>
            <p:nvSpPr>
              <p:cNvPr id="29" name="Oval 28">
                <a:extLst>
                  <a:ext uri="{FF2B5EF4-FFF2-40B4-BE49-F238E27FC236}">
                    <a16:creationId xmlns:a16="http://schemas.microsoft.com/office/drawing/2014/main" id="{EF0FE788-0D8A-4398-0E73-AB77970AEF20}"/>
                  </a:ext>
                </a:extLst>
              </p:cNvPr>
              <p:cNvSpPr>
                <a:spLocks noRot="1" noChangeAspect="1" noMove="1" noResize="1" noEditPoints="1" noAdjustHandles="1" noChangeArrowheads="1" noChangeShapeType="1" noTextEdit="1"/>
              </p:cNvSpPr>
              <p:nvPr/>
            </p:nvSpPr>
            <p:spPr>
              <a:xfrm>
                <a:off x="8839203" y="1862595"/>
                <a:ext cx="457200" cy="457200"/>
              </a:xfrm>
              <a:prstGeom prst="ellipse">
                <a:avLst/>
              </a:prstGeom>
              <a:blipFill>
                <a:blip r:embed="rId12"/>
                <a:stretch>
                  <a:fillRect l="-36842" t="-5263" b="-2894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8FB40422-DEAB-25B5-506E-26E01D23EEEF}"/>
                  </a:ext>
                </a:extLst>
              </p:cNvPr>
              <p:cNvSpPr>
                <a:spLocks noChangeAspect="1"/>
              </p:cNvSpPr>
              <p:nvPr/>
            </p:nvSpPr>
            <p:spPr>
              <a:xfrm>
                <a:off x="10124988" y="1862595"/>
                <a:ext cx="457200" cy="4572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4</m:t>
                          </m:r>
                        </m:sub>
                      </m:sSub>
                    </m:oMath>
                  </m:oMathPara>
                </a14:m>
                <a:endParaRPr lang="en-US" sz="2800" i="1" dirty="0">
                  <a:solidFill>
                    <a:schemeClr val="tx1"/>
                  </a:solidFill>
                  <a:latin typeface="Cambria Math" panose="02040503050406030204" pitchFamily="18" charset="0"/>
                </a:endParaRPr>
              </a:p>
            </p:txBody>
          </p:sp>
        </mc:Choice>
        <mc:Fallback xmlns="">
          <p:sp>
            <p:nvSpPr>
              <p:cNvPr id="30" name="Oval 29">
                <a:extLst>
                  <a:ext uri="{FF2B5EF4-FFF2-40B4-BE49-F238E27FC236}">
                    <a16:creationId xmlns:a16="http://schemas.microsoft.com/office/drawing/2014/main" id="{8FB40422-DEAB-25B5-506E-26E01D23EEEF}"/>
                  </a:ext>
                </a:extLst>
              </p:cNvPr>
              <p:cNvSpPr>
                <a:spLocks noRot="1" noChangeAspect="1" noMove="1" noResize="1" noEditPoints="1" noAdjustHandles="1" noChangeArrowheads="1" noChangeShapeType="1" noTextEdit="1"/>
              </p:cNvSpPr>
              <p:nvPr/>
            </p:nvSpPr>
            <p:spPr>
              <a:xfrm>
                <a:off x="10124988" y="1862595"/>
                <a:ext cx="457200" cy="457200"/>
              </a:xfrm>
              <a:prstGeom prst="ellipse">
                <a:avLst/>
              </a:prstGeom>
              <a:blipFill>
                <a:blip r:embed="rId13"/>
                <a:stretch>
                  <a:fillRect l="-35897" t="-5263" b="-2894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0DF05F49-46C8-BA3D-7656-E5176E0EB89A}"/>
                  </a:ext>
                </a:extLst>
              </p:cNvPr>
              <p:cNvSpPr>
                <a:spLocks noChangeAspect="1"/>
              </p:cNvSpPr>
              <p:nvPr/>
            </p:nvSpPr>
            <p:spPr>
              <a:xfrm>
                <a:off x="11410779" y="1862595"/>
                <a:ext cx="457200" cy="457200"/>
              </a:xfrm>
              <a:prstGeom prst="ellipse">
                <a:avLst/>
              </a:prstGeom>
              <a:solidFill>
                <a:schemeClr val="bg1"/>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 </m:t>
                          </m:r>
                          <m:r>
                            <a:rPr lang="en-US" sz="2800" b="0" i="1" smtClean="0">
                              <a:solidFill>
                                <a:schemeClr val="tx1"/>
                              </a:solidFill>
                              <a:latin typeface="Cambria Math" panose="02040503050406030204" pitchFamily="18" charset="0"/>
                            </a:rPr>
                            <m:t>𝜀</m:t>
                          </m:r>
                        </m:e>
                        <m:sub>
                          <m:r>
                            <a:rPr lang="en-US" sz="2800" b="0" i="1" smtClean="0">
                              <a:solidFill>
                                <a:schemeClr val="tx1"/>
                              </a:solidFill>
                              <a:latin typeface="Cambria Math" panose="02040503050406030204" pitchFamily="18" charset="0"/>
                            </a:rPr>
                            <m:t>5</m:t>
                          </m:r>
                        </m:sub>
                      </m:sSub>
                    </m:oMath>
                  </m:oMathPara>
                </a14:m>
                <a:endParaRPr lang="en-US" sz="2800" i="1" dirty="0">
                  <a:solidFill>
                    <a:schemeClr val="tx1"/>
                  </a:solidFill>
                  <a:latin typeface="Cambria Math" panose="02040503050406030204" pitchFamily="18" charset="0"/>
                </a:endParaRPr>
              </a:p>
            </p:txBody>
          </p:sp>
        </mc:Choice>
        <mc:Fallback xmlns="">
          <p:sp>
            <p:nvSpPr>
              <p:cNvPr id="31" name="Oval 30">
                <a:extLst>
                  <a:ext uri="{FF2B5EF4-FFF2-40B4-BE49-F238E27FC236}">
                    <a16:creationId xmlns:a16="http://schemas.microsoft.com/office/drawing/2014/main" id="{0DF05F49-46C8-BA3D-7656-E5176E0EB89A}"/>
                  </a:ext>
                </a:extLst>
              </p:cNvPr>
              <p:cNvSpPr>
                <a:spLocks noRot="1" noChangeAspect="1" noMove="1" noResize="1" noEditPoints="1" noAdjustHandles="1" noChangeArrowheads="1" noChangeShapeType="1" noTextEdit="1"/>
              </p:cNvSpPr>
              <p:nvPr/>
            </p:nvSpPr>
            <p:spPr>
              <a:xfrm>
                <a:off x="11410779" y="1862595"/>
                <a:ext cx="457200" cy="457200"/>
              </a:xfrm>
              <a:prstGeom prst="ellipse">
                <a:avLst/>
              </a:prstGeom>
              <a:blipFill>
                <a:blip r:embed="rId14"/>
                <a:stretch>
                  <a:fillRect l="-39474" t="-5263" b="-28947"/>
                </a:stretch>
              </a:blipFill>
              <a:ln w="19050">
                <a:solidFill>
                  <a:schemeClr val="tx1"/>
                </a:solidFill>
              </a:ln>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8AAD5B53-0EE6-5459-D79B-D837D481A89C}"/>
              </a:ext>
            </a:extLst>
          </p:cNvPr>
          <p:cNvCxnSpPr>
            <a:cxnSpLocks/>
            <a:stCxn id="27" idx="4"/>
            <a:endCxn id="11" idx="0"/>
          </p:cNvCxnSpPr>
          <p:nvPr/>
        </p:nvCxnSpPr>
        <p:spPr>
          <a:xfrm>
            <a:off x="6496211" y="2319795"/>
            <a:ext cx="11" cy="59177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3" name="Straight Arrow Connector 32">
            <a:extLst>
              <a:ext uri="{FF2B5EF4-FFF2-40B4-BE49-F238E27FC236}">
                <a16:creationId xmlns:a16="http://schemas.microsoft.com/office/drawing/2014/main" id="{909F6660-04BD-6980-C3AE-F7BAF32C1873}"/>
              </a:ext>
            </a:extLst>
          </p:cNvPr>
          <p:cNvCxnSpPr>
            <a:cxnSpLocks/>
            <a:stCxn id="28" idx="4"/>
            <a:endCxn id="12" idx="0"/>
          </p:cNvCxnSpPr>
          <p:nvPr/>
        </p:nvCxnSpPr>
        <p:spPr>
          <a:xfrm>
            <a:off x="7782007" y="2319795"/>
            <a:ext cx="4" cy="59177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4" name="Straight Arrow Connector 33">
            <a:extLst>
              <a:ext uri="{FF2B5EF4-FFF2-40B4-BE49-F238E27FC236}">
                <a16:creationId xmlns:a16="http://schemas.microsoft.com/office/drawing/2014/main" id="{CAD522EB-E003-1946-ED33-1FBB4E5AF042}"/>
              </a:ext>
            </a:extLst>
          </p:cNvPr>
          <p:cNvCxnSpPr>
            <a:cxnSpLocks/>
            <a:stCxn id="29" idx="4"/>
            <a:endCxn id="13" idx="0"/>
          </p:cNvCxnSpPr>
          <p:nvPr/>
        </p:nvCxnSpPr>
        <p:spPr>
          <a:xfrm flipH="1">
            <a:off x="9067800" y="2319795"/>
            <a:ext cx="3" cy="591770"/>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5" name="Straight Arrow Connector 34">
            <a:extLst>
              <a:ext uri="{FF2B5EF4-FFF2-40B4-BE49-F238E27FC236}">
                <a16:creationId xmlns:a16="http://schemas.microsoft.com/office/drawing/2014/main" id="{C06DACBA-AEE6-8E05-48F6-A10FB3D82B47}"/>
              </a:ext>
            </a:extLst>
          </p:cNvPr>
          <p:cNvCxnSpPr>
            <a:cxnSpLocks/>
            <a:stCxn id="30" idx="4"/>
            <a:endCxn id="14" idx="0"/>
          </p:cNvCxnSpPr>
          <p:nvPr/>
        </p:nvCxnSpPr>
        <p:spPr>
          <a:xfrm>
            <a:off x="10353588" y="2319795"/>
            <a:ext cx="1" cy="588826"/>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AD3A9038-C15B-3F62-6A07-ECE730F3A675}"/>
              </a:ext>
            </a:extLst>
          </p:cNvPr>
          <p:cNvCxnSpPr>
            <a:cxnSpLocks/>
            <a:stCxn id="31" idx="4"/>
            <a:endCxn id="15" idx="0"/>
          </p:cNvCxnSpPr>
          <p:nvPr/>
        </p:nvCxnSpPr>
        <p:spPr>
          <a:xfrm>
            <a:off x="11639379" y="2319795"/>
            <a:ext cx="0" cy="588826"/>
          </a:xfrm>
          <a:prstGeom prst="straightConnector1">
            <a:avLst/>
          </a:prstGeom>
          <a:solidFill>
            <a:schemeClr val="bg1"/>
          </a:solidFill>
          <a:ln w="57150">
            <a:solidFill>
              <a:schemeClr val="tx1"/>
            </a:solidFill>
            <a:tailEnd type="triangle"/>
          </a:ln>
        </p:spPr>
        <p:style>
          <a:lnRef idx="2">
            <a:schemeClr val="accent1">
              <a:shade val="15000"/>
            </a:schemeClr>
          </a:lnRef>
          <a:fillRef idx="1">
            <a:schemeClr val="accent1"/>
          </a:fillRef>
          <a:effectRef idx="0">
            <a:schemeClr val="accent1"/>
          </a:effectRef>
          <a:fontRef idx="minor">
            <a:schemeClr val="lt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FAFB2D0-C320-150C-0FD6-12D297B88AA1}"/>
                  </a:ext>
                </a:extLst>
              </p:cNvPr>
              <p:cNvSpPr txBox="1"/>
              <p:nvPr/>
            </p:nvSpPr>
            <p:spPr>
              <a:xfrm>
                <a:off x="7274870" y="4097224"/>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1</m:t>
                          </m:r>
                        </m:sub>
                      </m:sSub>
                    </m:oMath>
                  </m:oMathPara>
                </a14:m>
                <a:endParaRPr lang="en-US" sz="2000" dirty="0"/>
              </a:p>
            </p:txBody>
          </p:sp>
        </mc:Choice>
        <mc:Fallback xmlns="">
          <p:sp>
            <p:nvSpPr>
              <p:cNvPr id="52" name="TextBox 51">
                <a:extLst>
                  <a:ext uri="{FF2B5EF4-FFF2-40B4-BE49-F238E27FC236}">
                    <a16:creationId xmlns:a16="http://schemas.microsoft.com/office/drawing/2014/main" id="{BFAFB2D0-C320-150C-0FD6-12D297B88AA1}"/>
                  </a:ext>
                </a:extLst>
              </p:cNvPr>
              <p:cNvSpPr txBox="1">
                <a:spLocks noRot="1" noChangeAspect="1" noMove="1" noResize="1" noEditPoints="1" noAdjustHandles="1" noChangeArrowheads="1" noChangeShapeType="1" noTextEdit="1"/>
              </p:cNvSpPr>
              <p:nvPr/>
            </p:nvSpPr>
            <p:spPr>
              <a:xfrm>
                <a:off x="7274870" y="4097224"/>
                <a:ext cx="507137"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253B369-E39B-96A1-3A5B-CE4F52B657CB}"/>
                  </a:ext>
                </a:extLst>
              </p:cNvPr>
              <p:cNvSpPr txBox="1"/>
              <p:nvPr/>
            </p:nvSpPr>
            <p:spPr>
              <a:xfrm>
                <a:off x="7864311" y="3793103"/>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2</m:t>
                          </m:r>
                        </m:sub>
                      </m:sSub>
                    </m:oMath>
                  </m:oMathPara>
                </a14:m>
                <a:endParaRPr lang="en-US" sz="2000" dirty="0"/>
              </a:p>
            </p:txBody>
          </p:sp>
        </mc:Choice>
        <mc:Fallback xmlns="">
          <p:sp>
            <p:nvSpPr>
              <p:cNvPr id="53" name="TextBox 52">
                <a:extLst>
                  <a:ext uri="{FF2B5EF4-FFF2-40B4-BE49-F238E27FC236}">
                    <a16:creationId xmlns:a16="http://schemas.microsoft.com/office/drawing/2014/main" id="{9253B369-E39B-96A1-3A5B-CE4F52B657CB}"/>
                  </a:ext>
                </a:extLst>
              </p:cNvPr>
              <p:cNvSpPr txBox="1">
                <a:spLocks noRot="1" noChangeAspect="1" noMove="1" noResize="1" noEditPoints="1" noAdjustHandles="1" noChangeArrowheads="1" noChangeShapeType="1" noTextEdit="1"/>
              </p:cNvSpPr>
              <p:nvPr/>
            </p:nvSpPr>
            <p:spPr>
              <a:xfrm>
                <a:off x="7864311" y="3793103"/>
                <a:ext cx="507137"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C9F15561-FAAE-598B-5D16-739CA515DF3C}"/>
                  </a:ext>
                </a:extLst>
              </p:cNvPr>
              <p:cNvSpPr txBox="1"/>
              <p:nvPr/>
            </p:nvSpPr>
            <p:spPr>
              <a:xfrm>
                <a:off x="8642963" y="3720405"/>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3</m:t>
                          </m:r>
                        </m:sub>
                      </m:sSub>
                    </m:oMath>
                  </m:oMathPara>
                </a14:m>
                <a:endParaRPr lang="en-US" sz="2000" dirty="0"/>
              </a:p>
            </p:txBody>
          </p:sp>
        </mc:Choice>
        <mc:Fallback xmlns="">
          <p:sp>
            <p:nvSpPr>
              <p:cNvPr id="54" name="TextBox 53">
                <a:extLst>
                  <a:ext uri="{FF2B5EF4-FFF2-40B4-BE49-F238E27FC236}">
                    <a16:creationId xmlns:a16="http://schemas.microsoft.com/office/drawing/2014/main" id="{C9F15561-FAAE-598B-5D16-739CA515DF3C}"/>
                  </a:ext>
                </a:extLst>
              </p:cNvPr>
              <p:cNvSpPr txBox="1">
                <a:spLocks noRot="1" noChangeAspect="1" noMove="1" noResize="1" noEditPoints="1" noAdjustHandles="1" noChangeArrowheads="1" noChangeShapeType="1" noTextEdit="1"/>
              </p:cNvSpPr>
              <p:nvPr/>
            </p:nvSpPr>
            <p:spPr>
              <a:xfrm>
                <a:off x="8642963" y="3720405"/>
                <a:ext cx="507137"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0784B1B-1C01-4359-F923-F8DBAF012721}"/>
                  </a:ext>
                </a:extLst>
              </p:cNvPr>
              <p:cNvSpPr txBox="1"/>
              <p:nvPr/>
            </p:nvSpPr>
            <p:spPr>
              <a:xfrm>
                <a:off x="9339311" y="3745086"/>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4</m:t>
                          </m:r>
                        </m:sub>
                      </m:sSub>
                    </m:oMath>
                  </m:oMathPara>
                </a14:m>
                <a:endParaRPr lang="en-US" sz="2000" dirty="0"/>
              </a:p>
            </p:txBody>
          </p:sp>
        </mc:Choice>
        <mc:Fallback xmlns="">
          <p:sp>
            <p:nvSpPr>
              <p:cNvPr id="55" name="TextBox 54">
                <a:extLst>
                  <a:ext uri="{FF2B5EF4-FFF2-40B4-BE49-F238E27FC236}">
                    <a16:creationId xmlns:a16="http://schemas.microsoft.com/office/drawing/2014/main" id="{90784B1B-1C01-4359-F923-F8DBAF012721}"/>
                  </a:ext>
                </a:extLst>
              </p:cNvPr>
              <p:cNvSpPr txBox="1">
                <a:spLocks noRot="1" noChangeAspect="1" noMove="1" noResize="1" noEditPoints="1" noAdjustHandles="1" noChangeArrowheads="1" noChangeShapeType="1" noTextEdit="1"/>
              </p:cNvSpPr>
              <p:nvPr/>
            </p:nvSpPr>
            <p:spPr>
              <a:xfrm>
                <a:off x="9339311" y="3745086"/>
                <a:ext cx="507137"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92E22410-EF1E-D70C-7909-C256B897B2DA}"/>
                  </a:ext>
                </a:extLst>
              </p:cNvPr>
              <p:cNvSpPr txBox="1"/>
              <p:nvPr/>
            </p:nvSpPr>
            <p:spPr>
              <a:xfrm>
                <a:off x="9953367" y="4146055"/>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𝜆</m:t>
                          </m:r>
                        </m:e>
                        <m:sub>
                          <m:r>
                            <a:rPr lang="en-US" sz="2000" b="0" i="1" smtClean="0">
                              <a:latin typeface="Cambria Math" panose="02040503050406030204" pitchFamily="18" charset="0"/>
                            </a:rPr>
                            <m:t>5</m:t>
                          </m:r>
                        </m:sub>
                      </m:sSub>
                    </m:oMath>
                  </m:oMathPara>
                </a14:m>
                <a:endParaRPr lang="en-US" sz="2000" dirty="0"/>
              </a:p>
            </p:txBody>
          </p:sp>
        </mc:Choice>
        <mc:Fallback xmlns="">
          <p:sp>
            <p:nvSpPr>
              <p:cNvPr id="56" name="TextBox 55">
                <a:extLst>
                  <a:ext uri="{FF2B5EF4-FFF2-40B4-BE49-F238E27FC236}">
                    <a16:creationId xmlns:a16="http://schemas.microsoft.com/office/drawing/2014/main" id="{92E22410-EF1E-D70C-7909-C256B897B2DA}"/>
                  </a:ext>
                </a:extLst>
              </p:cNvPr>
              <p:cNvSpPr txBox="1">
                <a:spLocks noRot="1" noChangeAspect="1" noMove="1" noResize="1" noEditPoints="1" noAdjustHandles="1" noChangeArrowheads="1" noChangeShapeType="1" noTextEdit="1"/>
              </p:cNvSpPr>
              <p:nvPr/>
            </p:nvSpPr>
            <p:spPr>
              <a:xfrm>
                <a:off x="9953367" y="4146055"/>
                <a:ext cx="507137" cy="400110"/>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3851F520-5471-7F93-4676-871DC331AB4B}"/>
                  </a:ext>
                </a:extLst>
              </p:cNvPr>
              <p:cNvSpPr txBox="1"/>
              <p:nvPr/>
            </p:nvSpPr>
            <p:spPr>
              <a:xfrm>
                <a:off x="9773067" y="5262188"/>
                <a:ext cx="847354"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𝛼</m:t>
                      </m:r>
                      <m:r>
                        <a:rPr lang="en-US" sz="2000" b="0" i="1" smtClean="0">
                          <a:latin typeface="Cambria Math" panose="02040503050406030204" pitchFamily="18" charset="0"/>
                        </a:rPr>
                        <m:t>=0</m:t>
                      </m:r>
                    </m:oMath>
                  </m:oMathPara>
                </a14:m>
                <a:endParaRPr lang="en-US" sz="2000" b="0" dirty="0"/>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𝜓</m:t>
                      </m:r>
                      <m:r>
                        <a:rPr lang="en-US" sz="2000" b="0" i="1" smtClean="0">
                          <a:latin typeface="Cambria Math" panose="02040503050406030204" pitchFamily="18" charset="0"/>
                        </a:rPr>
                        <m:t>=1</m:t>
                      </m:r>
                    </m:oMath>
                  </m:oMathPara>
                </a14:m>
                <a:endParaRPr lang="en-US" sz="2000" dirty="0"/>
              </a:p>
            </p:txBody>
          </p:sp>
        </mc:Choice>
        <mc:Fallback xmlns="">
          <p:sp>
            <p:nvSpPr>
              <p:cNvPr id="57" name="TextBox 56">
                <a:extLst>
                  <a:ext uri="{FF2B5EF4-FFF2-40B4-BE49-F238E27FC236}">
                    <a16:creationId xmlns:a16="http://schemas.microsoft.com/office/drawing/2014/main" id="{3851F520-5471-7F93-4676-871DC331AB4B}"/>
                  </a:ext>
                </a:extLst>
              </p:cNvPr>
              <p:cNvSpPr txBox="1">
                <a:spLocks noRot="1" noChangeAspect="1" noMove="1" noResize="1" noEditPoints="1" noAdjustHandles="1" noChangeArrowheads="1" noChangeShapeType="1" noTextEdit="1"/>
              </p:cNvSpPr>
              <p:nvPr/>
            </p:nvSpPr>
            <p:spPr>
              <a:xfrm>
                <a:off x="9773067" y="5262188"/>
                <a:ext cx="847354" cy="707886"/>
              </a:xfrm>
              <a:prstGeom prst="rect">
                <a:avLst/>
              </a:prstGeom>
              <a:blipFill>
                <a:blip r:embed="rId20"/>
                <a:stretch>
                  <a:fillRect l="-1471"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F91583-8442-BFF6-C054-A82F58874943}"/>
                  </a:ext>
                </a:extLst>
              </p:cNvPr>
              <p:cNvSpPr txBox="1"/>
              <p:nvPr/>
            </p:nvSpPr>
            <p:spPr>
              <a:xfrm>
                <a:off x="6242642" y="1469802"/>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1</m:t>
                          </m:r>
                        </m:sub>
                      </m:sSub>
                    </m:oMath>
                  </m:oMathPara>
                </a14:m>
                <a:endParaRPr lang="en-US" sz="2000" dirty="0"/>
              </a:p>
            </p:txBody>
          </p:sp>
        </mc:Choice>
        <mc:Fallback xmlns="">
          <p:sp>
            <p:nvSpPr>
              <p:cNvPr id="58" name="TextBox 57">
                <a:extLst>
                  <a:ext uri="{FF2B5EF4-FFF2-40B4-BE49-F238E27FC236}">
                    <a16:creationId xmlns:a16="http://schemas.microsoft.com/office/drawing/2014/main" id="{8FF91583-8442-BFF6-C054-A82F58874943}"/>
                  </a:ext>
                </a:extLst>
              </p:cNvPr>
              <p:cNvSpPr txBox="1">
                <a:spLocks noRot="1" noChangeAspect="1" noMove="1" noResize="1" noEditPoints="1" noAdjustHandles="1" noChangeArrowheads="1" noChangeShapeType="1" noTextEdit="1"/>
              </p:cNvSpPr>
              <p:nvPr/>
            </p:nvSpPr>
            <p:spPr>
              <a:xfrm>
                <a:off x="6242642" y="1469802"/>
                <a:ext cx="507137"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18356454-4E06-C9BD-C41F-ADAB9985DB18}"/>
                  </a:ext>
                </a:extLst>
              </p:cNvPr>
              <p:cNvSpPr txBox="1"/>
              <p:nvPr/>
            </p:nvSpPr>
            <p:spPr>
              <a:xfrm>
                <a:off x="7547194" y="1469802"/>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2</m:t>
                          </m:r>
                        </m:sub>
                      </m:sSub>
                    </m:oMath>
                  </m:oMathPara>
                </a14:m>
                <a:endParaRPr lang="en-US" sz="2000" dirty="0"/>
              </a:p>
            </p:txBody>
          </p:sp>
        </mc:Choice>
        <mc:Fallback xmlns="">
          <p:sp>
            <p:nvSpPr>
              <p:cNvPr id="59" name="TextBox 58">
                <a:extLst>
                  <a:ext uri="{FF2B5EF4-FFF2-40B4-BE49-F238E27FC236}">
                    <a16:creationId xmlns:a16="http://schemas.microsoft.com/office/drawing/2014/main" id="{18356454-4E06-C9BD-C41F-ADAB9985DB18}"/>
                  </a:ext>
                </a:extLst>
              </p:cNvPr>
              <p:cNvSpPr txBox="1">
                <a:spLocks noRot="1" noChangeAspect="1" noMove="1" noResize="1" noEditPoints="1" noAdjustHandles="1" noChangeArrowheads="1" noChangeShapeType="1" noTextEdit="1"/>
              </p:cNvSpPr>
              <p:nvPr/>
            </p:nvSpPr>
            <p:spPr>
              <a:xfrm>
                <a:off x="7547194" y="1469802"/>
                <a:ext cx="507137"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FBBC2E0-8FC9-B3A7-1022-DCA00F6B9946}"/>
                  </a:ext>
                </a:extLst>
              </p:cNvPr>
              <p:cNvSpPr txBox="1"/>
              <p:nvPr/>
            </p:nvSpPr>
            <p:spPr>
              <a:xfrm>
                <a:off x="8814230" y="1469802"/>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3</m:t>
                          </m:r>
                        </m:sub>
                      </m:sSub>
                    </m:oMath>
                  </m:oMathPara>
                </a14:m>
                <a:endParaRPr lang="en-US" sz="2000" dirty="0"/>
              </a:p>
            </p:txBody>
          </p:sp>
        </mc:Choice>
        <mc:Fallback xmlns="">
          <p:sp>
            <p:nvSpPr>
              <p:cNvPr id="60" name="TextBox 59">
                <a:extLst>
                  <a:ext uri="{FF2B5EF4-FFF2-40B4-BE49-F238E27FC236}">
                    <a16:creationId xmlns:a16="http://schemas.microsoft.com/office/drawing/2014/main" id="{DFBBC2E0-8FC9-B3A7-1022-DCA00F6B9946}"/>
                  </a:ext>
                </a:extLst>
              </p:cNvPr>
              <p:cNvSpPr txBox="1">
                <a:spLocks noRot="1" noChangeAspect="1" noMove="1" noResize="1" noEditPoints="1" noAdjustHandles="1" noChangeArrowheads="1" noChangeShapeType="1" noTextEdit="1"/>
              </p:cNvSpPr>
              <p:nvPr/>
            </p:nvSpPr>
            <p:spPr>
              <a:xfrm>
                <a:off x="8814230" y="1469802"/>
                <a:ext cx="507137" cy="400110"/>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B82CA27D-95BD-11BC-469A-F49BAB74461D}"/>
                  </a:ext>
                </a:extLst>
              </p:cNvPr>
              <p:cNvSpPr txBox="1"/>
              <p:nvPr/>
            </p:nvSpPr>
            <p:spPr>
              <a:xfrm>
                <a:off x="10121761" y="1469802"/>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4</m:t>
                          </m:r>
                        </m:sub>
                      </m:sSub>
                    </m:oMath>
                  </m:oMathPara>
                </a14:m>
                <a:endParaRPr lang="en-US" sz="2000" dirty="0"/>
              </a:p>
            </p:txBody>
          </p:sp>
        </mc:Choice>
        <mc:Fallback xmlns="">
          <p:sp>
            <p:nvSpPr>
              <p:cNvPr id="61" name="TextBox 60">
                <a:extLst>
                  <a:ext uri="{FF2B5EF4-FFF2-40B4-BE49-F238E27FC236}">
                    <a16:creationId xmlns:a16="http://schemas.microsoft.com/office/drawing/2014/main" id="{B82CA27D-95BD-11BC-469A-F49BAB74461D}"/>
                  </a:ext>
                </a:extLst>
              </p:cNvPr>
              <p:cNvSpPr txBox="1">
                <a:spLocks noRot="1" noChangeAspect="1" noMove="1" noResize="1" noEditPoints="1" noAdjustHandles="1" noChangeArrowheads="1" noChangeShapeType="1" noTextEdit="1"/>
              </p:cNvSpPr>
              <p:nvPr/>
            </p:nvSpPr>
            <p:spPr>
              <a:xfrm>
                <a:off x="10121761" y="1469802"/>
                <a:ext cx="507137"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E82C77A-BE0C-F657-26D3-8E5BE7DB3F32}"/>
                  </a:ext>
                </a:extLst>
              </p:cNvPr>
              <p:cNvSpPr txBox="1"/>
              <p:nvPr/>
            </p:nvSpPr>
            <p:spPr>
              <a:xfrm>
                <a:off x="11410773" y="1469802"/>
                <a:ext cx="50713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𝜃</m:t>
                          </m:r>
                        </m:e>
                        <m:sub>
                          <m:r>
                            <a:rPr lang="en-US" sz="2000" b="0" i="1" smtClean="0">
                              <a:latin typeface="Cambria Math" panose="02040503050406030204" pitchFamily="18" charset="0"/>
                            </a:rPr>
                            <m:t>5</m:t>
                          </m:r>
                        </m:sub>
                      </m:sSub>
                    </m:oMath>
                  </m:oMathPara>
                </a14:m>
                <a:endParaRPr lang="en-US" sz="2000" dirty="0"/>
              </a:p>
            </p:txBody>
          </p:sp>
        </mc:Choice>
        <mc:Fallback xmlns="">
          <p:sp>
            <p:nvSpPr>
              <p:cNvPr id="62" name="TextBox 61">
                <a:extLst>
                  <a:ext uri="{FF2B5EF4-FFF2-40B4-BE49-F238E27FC236}">
                    <a16:creationId xmlns:a16="http://schemas.microsoft.com/office/drawing/2014/main" id="{BE82C77A-BE0C-F657-26D3-8E5BE7DB3F32}"/>
                  </a:ext>
                </a:extLst>
              </p:cNvPr>
              <p:cNvSpPr txBox="1">
                <a:spLocks noRot="1" noChangeAspect="1" noMove="1" noResize="1" noEditPoints="1" noAdjustHandles="1" noChangeArrowheads="1" noChangeShapeType="1" noTextEdit="1"/>
              </p:cNvSpPr>
              <p:nvPr/>
            </p:nvSpPr>
            <p:spPr>
              <a:xfrm>
                <a:off x="11410773" y="1469802"/>
                <a:ext cx="507137" cy="400110"/>
              </a:xfrm>
              <a:prstGeom prst="rect">
                <a:avLst/>
              </a:prstGeom>
              <a:blipFill>
                <a:blip r:embed="rId2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714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B7BFE-8FBE-26B7-A26B-5EAAB2D39DE0}"/>
              </a:ext>
            </a:extLst>
          </p:cNvPr>
          <p:cNvSpPr>
            <a:spLocks noGrp="1"/>
          </p:cNvSpPr>
          <p:nvPr>
            <p:ph type="title"/>
          </p:nvPr>
        </p:nvSpPr>
        <p:spPr/>
        <p:txBody>
          <a:bodyPr>
            <a:normAutofit/>
          </a:bodyPr>
          <a:lstStyle/>
          <a:p>
            <a:r>
              <a:rPr lang="en-US" dirty="0"/>
              <a:t>Reliability in Factor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D3E979-ACA5-BE68-75BF-CAD291783943}"/>
                  </a:ext>
                </a:extLst>
              </p:cNvPr>
              <p:cNvSpPr>
                <a:spLocks noGrp="1"/>
              </p:cNvSpPr>
              <p:nvPr>
                <p:ph idx="1"/>
              </p:nvPr>
            </p:nvSpPr>
            <p:spPr/>
            <p:txBody>
              <a:bodyPr>
                <a:normAutofit/>
              </a:bodyPr>
              <a:lstStyle/>
              <a:p>
                <a:pPr marL="0" indent="0">
                  <a:buNone/>
                </a:pPr>
                <a:r>
                  <a:rPr lang="en-US" dirty="0"/>
                  <a:t>A factor analytic approach makes calculation of reliability in a one-factor model very easy. Recall that reliability (</a:t>
                </a:r>
                <a14:m>
                  <m:oMath xmlns:m="http://schemas.openxmlformats.org/officeDocument/2006/math">
                    <m:r>
                      <a:rPr lang="en-US" b="0" i="1" smtClean="0">
                        <a:latin typeface="Cambria Math" panose="02040503050406030204" pitchFamily="18" charset="0"/>
                      </a:rPr>
                      <m:t>𝜔</m:t>
                    </m:r>
                  </m:oMath>
                </a14:m>
                <a:r>
                  <a:rPr lang="en-US" dirty="0"/>
                  <a:t> more generally) is the ratio of true score (common) variance to total variance: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𝑇</m:t>
                              </m:r>
                            </m:sub>
                            <m:sup>
                              <m:r>
                                <a:rPr lang="en-US" b="0" i="1" smtClean="0">
                                  <a:latin typeface="Cambria Math" panose="02040503050406030204" pitchFamily="18" charset="0"/>
                                </a:rPr>
                                <m:t>2</m:t>
                              </m:r>
                            </m:sup>
                          </m:sSubSup>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𝜎</m:t>
                              </m:r>
                            </m:e>
                            <m:sub>
                              <m:r>
                                <a:rPr lang="en-US" b="0" i="1" smtClean="0">
                                  <a:latin typeface="Cambria Math" panose="02040503050406030204" pitchFamily="18" charset="0"/>
                                </a:rPr>
                                <m:t>𝑦</m:t>
                              </m:r>
                            </m:sub>
                            <m:sup>
                              <m:r>
                                <a:rPr lang="en-US" b="0" i="1" smtClean="0">
                                  <a:latin typeface="Cambria Math" panose="02040503050406030204" pitchFamily="18" charset="0"/>
                                </a:rPr>
                                <m:t>2</m:t>
                              </m:r>
                            </m:sup>
                          </m:sSub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𝑝</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𝜆</m:t>
                                  </m:r>
                                </m:e>
                                <m:sub>
                                  <m:r>
                                    <a:rPr lang="en-US" b="0" i="1" smtClean="0">
                                      <a:latin typeface="Cambria Math" panose="02040503050406030204" pitchFamily="18" charset="0"/>
                                    </a:rPr>
                                    <m:t>𝑝</m:t>
                                  </m:r>
                                </m:sub>
                                <m:sup>
                                  <m:r>
                                    <a:rPr lang="en-US" b="0" i="1" smtClean="0">
                                      <a:latin typeface="Cambria Math" panose="02040503050406030204" pitchFamily="18" charset="0"/>
                                    </a:rPr>
                                    <m:t>2</m:t>
                                  </m:r>
                                </m:sup>
                              </m:sSubSup>
                            </m:e>
                          </m:nary>
                        </m:num>
                        <m:den>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Sup>
                                <m:sSubSupPr>
                                  <m:ctrlPr>
                                    <a:rPr lang="en-US" i="1">
                                      <a:latin typeface="Cambria Math" panose="02040503050406030204" pitchFamily="18" charset="0"/>
                                    </a:rPr>
                                  </m:ctrlPr>
                                </m:sSubSupPr>
                                <m:e>
                                  <m:r>
                                    <a:rPr lang="en-US" i="1">
                                      <a:latin typeface="Cambria Math" panose="02040503050406030204" pitchFamily="18" charset="0"/>
                                    </a:rPr>
                                    <m:t>𝜆</m:t>
                                  </m:r>
                                </m:e>
                                <m:sub>
                                  <m:r>
                                    <a:rPr lang="en-US" i="1">
                                      <a:latin typeface="Cambria Math" panose="02040503050406030204" pitchFamily="18" charset="0"/>
                                    </a:rPr>
                                    <m:t>𝑝</m:t>
                                  </m:r>
                                </m:sub>
                                <m:sup>
                                  <m:r>
                                    <a:rPr lang="en-US" i="1">
                                      <a:latin typeface="Cambria Math" panose="02040503050406030204" pitchFamily="18" charset="0"/>
                                    </a:rPr>
                                    <m:t>2</m:t>
                                  </m:r>
                                </m:sup>
                              </m:sSubSup>
                            </m:e>
                          </m:nary>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𝑝</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𝑝</m:t>
                                  </m:r>
                                </m:sub>
                              </m:sSub>
                            </m:e>
                          </m:nary>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e>
                                  </m:nary>
                                </m:e>
                              </m:d>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e>
                                  </m:nary>
                                </m:e>
                              </m:d>
                            </m:e>
                            <m:sup>
                              <m:r>
                                <a:rPr lang="en-US" i="1">
                                  <a:latin typeface="Cambria Math" panose="02040503050406030204" pitchFamily="18" charset="0"/>
                                </a:rPr>
                                <m:t>2</m:t>
                              </m:r>
                            </m:sup>
                          </m:sSup>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𝑝</m:t>
                                  </m:r>
                                </m:sub>
                              </m:sSub>
                            </m:e>
                          </m:nary>
                        </m:den>
                      </m:f>
                    </m:oMath>
                  </m:oMathPara>
                </a14:m>
                <a:endParaRPr lang="en-US" dirty="0"/>
              </a:p>
              <a:p>
                <a:pPr marL="0" indent="0">
                  <a:buNone/>
                </a:pPr>
                <a:endParaRPr lang="en-US" dirty="0"/>
              </a:p>
              <a:p>
                <a:pPr marL="0" indent="0">
                  <a:buNone/>
                </a:pPr>
                <a:r>
                  <a:rPr lang="en-US" dirty="0"/>
                  <a:t>Different versions of reliability fall out of this equation depending on the constraints we include in the factor model. For instance, Cronbach’s alpha is estimated when all factor loadings are equal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dirty="0"/>
                  <a:t>)</a:t>
                </a:r>
              </a:p>
              <a:p>
                <a:pPr lvl="1"/>
                <a:r>
                  <a:rPr lang="en-US" dirty="0"/>
                  <a:t>Other reliability scores relax this assumption</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7D3E979-ACA5-BE68-75BF-CAD291783943}"/>
                  </a:ext>
                </a:extLst>
              </p:cNvPr>
              <p:cNvSpPr>
                <a:spLocks noGrp="1" noRot="1" noChangeAspect="1" noMove="1" noResize="1" noEditPoints="1" noAdjustHandles="1" noChangeArrowheads="1" noChangeShapeType="1" noTextEdit="1"/>
              </p:cNvSpPr>
              <p:nvPr>
                <p:ph idx="1"/>
              </p:nvPr>
            </p:nvSpPr>
            <p:spPr>
              <a:blipFill>
                <a:blip r:embed="rId2"/>
                <a:stretch>
                  <a:fillRect l="-1075" t="-1728" r="-1935" b="-148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8EAB638E-A6EE-D07A-527A-6C1714BDC3B6}"/>
              </a:ext>
            </a:extLst>
          </p:cNvPr>
          <p:cNvSpPr>
            <a:spLocks noGrp="1"/>
          </p:cNvSpPr>
          <p:nvPr>
            <p:ph type="sldNum" sz="quarter" idx="12"/>
          </p:nvPr>
        </p:nvSpPr>
        <p:spPr/>
        <p:txBody>
          <a:bodyPr/>
          <a:lstStyle/>
          <a:p>
            <a:fld id="{0BD1E4AD-7C3E-1942-9738-052155FA6AEF}" type="slidenum">
              <a:rPr lang="en-US" smtClean="0"/>
              <a:pPr/>
              <a:t>81</a:t>
            </a:fld>
            <a:endParaRPr lang="en-US" dirty="0"/>
          </a:p>
        </p:txBody>
      </p:sp>
    </p:spTree>
    <p:extLst>
      <p:ext uri="{BB962C8B-B14F-4D97-AF65-F5344CB8AC3E}">
        <p14:creationId xmlns:p14="http://schemas.microsoft.com/office/powerpoint/2010/main" val="3038653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F92C-B6CE-F24F-02B0-DB8C8E47F26A}"/>
              </a:ext>
            </a:extLst>
          </p:cNvPr>
          <p:cNvSpPr>
            <a:spLocks noGrp="1"/>
          </p:cNvSpPr>
          <p:nvPr>
            <p:ph type="title"/>
          </p:nvPr>
        </p:nvSpPr>
        <p:spPr/>
        <p:txBody>
          <a:bodyPr>
            <a:normAutofit/>
          </a:bodyPr>
          <a:lstStyle/>
          <a:p>
            <a:r>
              <a:rPr lang="en-US" dirty="0"/>
              <a:t>Types of Reliability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7E53E-0F6F-C68E-8B86-D3687D43C01F}"/>
                  </a:ext>
                </a:extLst>
              </p:cNvPr>
              <p:cNvSpPr>
                <a:spLocks noGrp="1"/>
              </p:cNvSpPr>
              <p:nvPr>
                <p:ph idx="1"/>
              </p:nvPr>
            </p:nvSpPr>
            <p:spPr>
              <a:xfrm>
                <a:off x="176048" y="1073984"/>
                <a:ext cx="11795234" cy="5784016"/>
              </a:xfrm>
            </p:spPr>
            <p:txBody>
              <a:bodyPr>
                <a:normAutofit/>
              </a:bodyPr>
              <a:lstStyle/>
              <a:p>
                <a:pPr marL="0" indent="0">
                  <a:buNone/>
                </a:pPr>
                <a:r>
                  <a:rPr lang="en-US" dirty="0"/>
                  <a:t>A </a:t>
                </a:r>
                <a:r>
                  <a:rPr lang="en-US" i="1" dirty="0"/>
                  <a:t>congeneric</a:t>
                </a:r>
                <a:r>
                  <a:rPr lang="en-US" dirty="0"/>
                  <a:t> test does not impose constraints on </a:t>
                </a:r>
                <a14:m>
                  <m:oMath xmlns:m="http://schemas.openxmlformats.org/officeDocument/2006/math">
                    <m:r>
                      <a:rPr lang="en-US" b="0" i="1" smtClean="0">
                        <a:latin typeface="Cambria Math" panose="02040503050406030204" pitchFamily="18" charset="0"/>
                      </a:rPr>
                      <m:t>𝜆</m:t>
                    </m:r>
                  </m:oMath>
                </a14:m>
                <a:r>
                  <a:rPr lang="en-US" dirty="0"/>
                  <a:t>, </a:t>
                </a:r>
                <a14:m>
                  <m:oMath xmlns:m="http://schemas.openxmlformats.org/officeDocument/2006/math">
                    <m:r>
                      <a:rPr lang="en-US" b="0" i="1" smtClean="0">
                        <a:latin typeface="Cambria Math" panose="02040503050406030204" pitchFamily="18" charset="0"/>
                      </a:rPr>
                      <m:t>𝜃</m:t>
                    </m:r>
                  </m:oMath>
                </a14:m>
                <a:r>
                  <a:rPr lang="en-US" dirty="0"/>
                  <a:t>, or </a:t>
                </a:r>
                <a14:m>
                  <m:oMath xmlns:m="http://schemas.openxmlformats.org/officeDocument/2006/math">
                    <m:r>
                      <a:rPr lang="en-US" b="0" i="1" smtClean="0">
                        <a:latin typeface="Cambria Math" panose="02040503050406030204" pitchFamily="18" charset="0"/>
                      </a:rPr>
                      <m:t>𝜈</m:t>
                    </m:r>
                  </m:oMath>
                </a14:m>
                <a:endParaRPr lang="en-US" dirty="0"/>
              </a:p>
              <a:p>
                <a:pPr lvl="1"/>
                <a:r>
                  <a:rPr lang="en-US" dirty="0"/>
                  <a:t>Only the general structure of the one factor model is imposed – McDonald’s </a:t>
                </a:r>
                <a14:m>
                  <m:oMath xmlns:m="http://schemas.openxmlformats.org/officeDocument/2006/math">
                    <m:r>
                      <a:rPr lang="en-US" b="0" i="1" smtClean="0">
                        <a:latin typeface="Cambria Math" panose="02040503050406030204" pitchFamily="18" charset="0"/>
                      </a:rPr>
                      <m:t>𝜔</m:t>
                    </m:r>
                  </m:oMath>
                </a14:m>
                <a:endParaRPr lang="en-US" dirty="0"/>
              </a:p>
              <a:p>
                <a:pPr lvl="1"/>
                <a:endParaRPr lang="en-US" dirty="0"/>
              </a:p>
              <a:p>
                <a:pPr marL="0" indent="0">
                  <a:buNone/>
                </a:pPr>
                <a:r>
                  <a:rPr lang="en-US" dirty="0"/>
                  <a:t>A </a:t>
                </a:r>
                <a:r>
                  <a:rPr lang="en-US" i="1" dirty="0"/>
                  <a:t>tau-equivalent</a:t>
                </a:r>
                <a:r>
                  <a:rPr lang="en-US" dirty="0"/>
                  <a:t> test is one where items are true-score equivalent – or reflect the latent variable equally</a:t>
                </a:r>
              </a:p>
              <a:p>
                <a:pPr lvl="1"/>
                <a:r>
                  <a:rPr lang="en-US" dirty="0"/>
                  <a:t>This implies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r>
                      <a:rPr lang="en-US" b="0" i="1" smtClean="0">
                        <a:latin typeface="Cambria Math" panose="02040503050406030204" pitchFamily="18" charset="0"/>
                      </a:rPr>
                      <m:t>,   ∀ </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oMath>
                </a14:m>
                <a:r>
                  <a:rPr lang="en-US" dirty="0"/>
                  <a:t> – the assumption of </a:t>
                </a:r>
                <a14:m>
                  <m:oMath xmlns:m="http://schemas.openxmlformats.org/officeDocument/2006/math">
                    <m:r>
                      <a:rPr lang="en-US" b="0" i="1" smtClean="0">
                        <a:latin typeface="Cambria Math" panose="02040503050406030204" pitchFamily="18" charset="0"/>
                      </a:rPr>
                      <m:t>𝛼</m:t>
                    </m:r>
                  </m:oMath>
                </a14:m>
                <a:endParaRPr lang="en-US" dirty="0"/>
              </a:p>
              <a:p>
                <a:pPr marL="457200" lvl="1" indent="0">
                  <a:buNone/>
                </a:pPr>
                <a:endParaRPr lang="en-US" dirty="0"/>
              </a:p>
              <a:p>
                <a:pPr marL="0" indent="0">
                  <a:buNone/>
                </a:pPr>
                <a:r>
                  <a:rPr lang="en-US" dirty="0"/>
                  <a:t>A </a:t>
                </a:r>
                <a:r>
                  <a:rPr lang="en-US" i="1" dirty="0"/>
                  <a:t>parallel</a:t>
                </a:r>
                <a:r>
                  <a:rPr lang="en-US" dirty="0"/>
                  <a:t> test is one where items are true-score and error equivalent</a:t>
                </a:r>
              </a:p>
              <a:p>
                <a:pPr lvl="1"/>
                <a:r>
                  <a:rPr lang="en-US" dirty="0"/>
                  <a:t>This implies that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𝑞</m:t>
                        </m:r>
                      </m:sub>
                    </m:sSub>
                    <m:r>
                      <a:rPr lang="en-US" i="1">
                        <a:latin typeface="Cambria Math" panose="02040503050406030204" pitchFamily="18" charset="0"/>
                      </a:rPr>
                      <m:t>,   ∀ </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oMath>
                </a14:m>
                <a:endParaRPr lang="en-US" dirty="0"/>
              </a:p>
              <a:p>
                <a:pPr marL="0" indent="0">
                  <a:buNone/>
                </a:pPr>
                <a:endParaRPr lang="en-US" dirty="0"/>
              </a:p>
              <a:p>
                <a:pPr marL="0" indent="0">
                  <a:buNone/>
                </a:pPr>
                <a:r>
                  <a:rPr lang="en-US" dirty="0"/>
                  <a:t>A </a:t>
                </a:r>
                <a:r>
                  <a:rPr lang="en-US" i="1" dirty="0"/>
                  <a:t>strictly parallel</a:t>
                </a:r>
                <a:r>
                  <a:rPr lang="en-US" dirty="0"/>
                  <a:t> test is where items are essentially identical (</a:t>
                </a:r>
                <a:r>
                  <a:rPr lang="en-US" b="1" dirty="0"/>
                  <a:t>very</a:t>
                </a:r>
                <a:r>
                  <a:rPr lang="en-US" dirty="0"/>
                  <a:t> rare)</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𝜈</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𝜈</m:t>
                        </m:r>
                      </m:e>
                      <m:sub>
                        <m:r>
                          <a:rPr lang="en-US" i="1">
                            <a:latin typeface="Cambria Math" panose="02040503050406030204" pitchFamily="18" charset="0"/>
                          </a:rPr>
                          <m:t>𝑞</m:t>
                        </m:r>
                      </m:sub>
                    </m:sSub>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𝑞</m:t>
                        </m:r>
                      </m:sub>
                    </m:sSub>
                    <m:r>
                      <a:rPr lang="en-US" i="1">
                        <a:latin typeface="Cambria Math" panose="02040503050406030204" pitchFamily="18" charset="0"/>
                      </a:rPr>
                      <m:t>,   ∀ </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5B7E53E-0F6F-C68E-8B86-D3687D43C01F}"/>
                  </a:ext>
                </a:extLst>
              </p:cNvPr>
              <p:cNvSpPr>
                <a:spLocks noGrp="1" noRot="1" noChangeAspect="1" noMove="1" noResize="1" noEditPoints="1" noAdjustHandles="1" noChangeArrowheads="1" noChangeShapeType="1" noTextEdit="1"/>
              </p:cNvSpPr>
              <p:nvPr>
                <p:ph idx="1"/>
              </p:nvPr>
            </p:nvSpPr>
            <p:spPr>
              <a:xfrm>
                <a:off x="176048" y="1073984"/>
                <a:ext cx="11795234" cy="5784016"/>
              </a:xfrm>
              <a:blipFill>
                <a:blip r:embed="rId2"/>
                <a:stretch>
                  <a:fillRect l="-1075" t="-153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9311658-F554-AF3D-FF69-38F5EB55AEB3}"/>
              </a:ext>
            </a:extLst>
          </p:cNvPr>
          <p:cNvSpPr>
            <a:spLocks noGrp="1"/>
          </p:cNvSpPr>
          <p:nvPr>
            <p:ph type="sldNum" sz="quarter" idx="12"/>
          </p:nvPr>
        </p:nvSpPr>
        <p:spPr/>
        <p:txBody>
          <a:bodyPr/>
          <a:lstStyle/>
          <a:p>
            <a:fld id="{0BD1E4AD-7C3E-1942-9738-052155FA6AEF}" type="slidenum">
              <a:rPr lang="en-US" smtClean="0"/>
              <a:pPr/>
              <a:t>82</a:t>
            </a:fld>
            <a:endParaRPr lang="en-US" dirty="0"/>
          </a:p>
        </p:txBody>
      </p:sp>
    </p:spTree>
    <p:extLst>
      <p:ext uri="{BB962C8B-B14F-4D97-AF65-F5344CB8AC3E}">
        <p14:creationId xmlns:p14="http://schemas.microsoft.com/office/powerpoint/2010/main" val="389234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0F92C-B6CE-F24F-02B0-DB8C8E47F26A}"/>
              </a:ext>
            </a:extLst>
          </p:cNvPr>
          <p:cNvSpPr>
            <a:spLocks noGrp="1"/>
          </p:cNvSpPr>
          <p:nvPr>
            <p:ph type="title"/>
          </p:nvPr>
        </p:nvSpPr>
        <p:spPr/>
        <p:txBody>
          <a:bodyPr>
            <a:normAutofit/>
          </a:bodyPr>
          <a:lstStyle/>
          <a:p>
            <a:r>
              <a:rPr lang="en-US" dirty="0"/>
              <a:t>Reliability and Test Lengthening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B7E53E-0F6F-C68E-8B86-D3687D43C01F}"/>
                  </a:ext>
                </a:extLst>
              </p:cNvPr>
              <p:cNvSpPr>
                <a:spLocks noGrp="1"/>
              </p:cNvSpPr>
              <p:nvPr>
                <p:ph idx="1"/>
              </p:nvPr>
            </p:nvSpPr>
            <p:spPr/>
            <p:txBody>
              <a:bodyPr/>
              <a:lstStyle/>
              <a:p>
                <a:pPr marL="0" indent="0">
                  <a:buNone/>
                </a:pPr>
                <a:r>
                  <a:rPr lang="en-US" dirty="0"/>
                  <a:t>Increasing the length of a test </a:t>
                </a:r>
                <a:r>
                  <a:rPr lang="en-US" i="1" dirty="0"/>
                  <a:t>tends</a:t>
                </a:r>
                <a:r>
                  <a:rPr lang="en-US" dirty="0"/>
                  <a:t> to increase reliability, especially if additional items reflect the latent variable similarly.</a:t>
                </a:r>
              </a:p>
              <a:p>
                <a:pPr marL="0" indent="0">
                  <a:buNone/>
                </a:pPr>
                <a:endParaRPr lang="en-US" dirty="0"/>
              </a:p>
              <a:p>
                <a:pPr marL="0" indent="0">
                  <a:buNone/>
                </a:pPr>
                <a:r>
                  <a:rPr lang="en-US" dirty="0"/>
                  <a:t>For </a:t>
                </a:r>
                <a14:m>
                  <m:oMath xmlns:m="http://schemas.openxmlformats.org/officeDocument/2006/math">
                    <m:r>
                      <a:rPr lang="en-US" b="0" i="1" smtClean="0">
                        <a:latin typeface="Cambria Math" panose="02040503050406030204" pitchFamily="18" charset="0"/>
                      </a:rPr>
                      <m:t>𝑟</m:t>
                    </m:r>
                  </m:oMath>
                </a14:m>
                <a:r>
                  <a:rPr lang="en-US" dirty="0"/>
                  <a:t> times more items and constraining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=1</m:t>
                    </m:r>
                  </m:oMath>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i="1">
                                      <a:latin typeface="Cambria Math" panose="02040503050406030204" pitchFamily="18" charset="0"/>
                                    </a:rPr>
                                    <m:t>𝑟</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e>
                                  </m:nary>
                                </m:e>
                              </m:d>
                            </m:e>
                            <m:sup>
                              <m:r>
                                <a:rPr lang="en-US" b="0" i="1" smtClean="0">
                                  <a:latin typeface="Cambria Math" panose="02040503050406030204" pitchFamily="18" charset="0"/>
                                </a:rPr>
                                <m:t>2</m:t>
                              </m:r>
                            </m:sup>
                          </m:sSup>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𝑟</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e>
                                  </m:nary>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𝑟</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𝑝</m:t>
                                  </m:r>
                                </m:sub>
                              </m:sSub>
                            </m:e>
                          </m:nary>
                        </m:den>
                      </m:f>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𝑟</m:t>
                                  </m:r>
                                </m:e>
                                <m:sup>
                                  <m:r>
                                    <a:rPr lang="en-US" b="0" i="1" smtClean="0">
                                      <a:latin typeface="Cambria Math" panose="02040503050406030204" pitchFamily="18" charset="0"/>
                                    </a:rPr>
                                    <m:t>2</m:t>
                                  </m:r>
                                </m:sup>
                              </m:sSup>
                              <m:d>
                                <m:dPr>
                                  <m:ctrlPr>
                                    <a:rPr lang="en-US" i="1">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e>
                                  </m:nary>
                                </m:e>
                              </m:d>
                            </m:e>
                            <m:sup>
                              <m:r>
                                <a:rPr lang="en-US" i="1">
                                  <a:latin typeface="Cambria Math" panose="02040503050406030204" pitchFamily="18" charset="0"/>
                                </a:rPr>
                                <m:t>2</m:t>
                              </m:r>
                            </m:sup>
                          </m:sSup>
                        </m:num>
                        <m:den>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d>
                                <m:dPr>
                                  <m:ctrlPr>
                                    <a:rPr lang="en-US" i="1">
                                      <a:latin typeface="Cambria Math" panose="02040503050406030204" pitchFamily="18" charset="0"/>
                                    </a:rPr>
                                  </m:ctrlPr>
                                </m:dPr>
                                <m:e>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𝑝</m:t>
                                          </m:r>
                                        </m:sub>
                                      </m:sSub>
                                    </m:e>
                                  </m:nary>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𝑟</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𝑝</m:t>
                                  </m:r>
                                </m:sub>
                              </m:sSub>
                            </m:e>
                          </m:nary>
                        </m:den>
                      </m:f>
                    </m:oMath>
                  </m:oMathPara>
                </a14:m>
                <a:endParaRPr lang="en-US" dirty="0"/>
              </a:p>
              <a:p>
                <a:pPr marL="0" indent="0">
                  <a:buNone/>
                </a:pPr>
                <a:endParaRPr lang="en-US" dirty="0"/>
              </a:p>
              <a:p>
                <a:pPr marL="0" indent="0">
                  <a:buNone/>
                </a:pPr>
                <a:r>
                  <a:rPr lang="en-US" dirty="0"/>
                  <a:t>The true score component increases quadratically (if all </a:t>
                </a:r>
                <a14:m>
                  <m:oMath xmlns:m="http://schemas.openxmlformats.org/officeDocument/2006/math">
                    <m:r>
                      <a:rPr lang="en-US" b="0" i="1" smtClean="0">
                        <a:latin typeface="Cambria Math" panose="02040503050406030204" pitchFamily="18" charset="0"/>
                      </a:rPr>
                      <m:t>𝜆</m:t>
                    </m:r>
                  </m:oMath>
                </a14:m>
                <a:r>
                  <a:rPr lang="en-US" dirty="0"/>
                  <a:t> &gt; 0), while the error component only increases linearly!</a:t>
                </a:r>
              </a:p>
              <a:p>
                <a:pPr marL="0" indent="0">
                  <a:buNone/>
                </a:pPr>
                <a:endParaRPr lang="en-US" dirty="0"/>
              </a:p>
            </p:txBody>
          </p:sp>
        </mc:Choice>
        <mc:Fallback>
          <p:sp>
            <p:nvSpPr>
              <p:cNvPr id="3" name="Content Placeholder 2">
                <a:extLst>
                  <a:ext uri="{FF2B5EF4-FFF2-40B4-BE49-F238E27FC236}">
                    <a16:creationId xmlns:a16="http://schemas.microsoft.com/office/drawing/2014/main" id="{25B7E53E-0F6F-C68E-8B86-D3687D43C01F}"/>
                  </a:ext>
                </a:extLst>
              </p:cNvPr>
              <p:cNvSpPr>
                <a:spLocks noGrp="1" noRot="1" noChangeAspect="1" noMove="1" noResize="1" noEditPoints="1" noAdjustHandles="1" noChangeArrowheads="1" noChangeShapeType="1" noTextEdit="1"/>
              </p:cNvSpPr>
              <p:nvPr>
                <p:ph idx="1"/>
              </p:nvPr>
            </p:nvSpPr>
            <p:spPr>
              <a:blipFill>
                <a:blip r:embed="rId2"/>
                <a:stretch>
                  <a:fillRect l="-1085" t="-1902" r="-1447"/>
                </a:stretch>
              </a:blipFill>
            </p:spPr>
            <p:txBody>
              <a:bodyPr/>
              <a:lstStyle/>
              <a:p>
                <a:r>
                  <a:rPr lang="nl-NL">
                    <a:noFill/>
                  </a:rPr>
                  <a:t> </a:t>
                </a:r>
              </a:p>
            </p:txBody>
          </p:sp>
        </mc:Fallback>
      </mc:AlternateContent>
      <p:sp>
        <p:nvSpPr>
          <p:cNvPr id="6" name="Slide Number Placeholder 5">
            <a:extLst>
              <a:ext uri="{FF2B5EF4-FFF2-40B4-BE49-F238E27FC236}">
                <a16:creationId xmlns:a16="http://schemas.microsoft.com/office/drawing/2014/main" id="{09311658-F554-AF3D-FF69-38F5EB55AEB3}"/>
              </a:ext>
            </a:extLst>
          </p:cNvPr>
          <p:cNvSpPr>
            <a:spLocks noGrp="1"/>
          </p:cNvSpPr>
          <p:nvPr>
            <p:ph type="sldNum" sz="quarter" idx="12"/>
          </p:nvPr>
        </p:nvSpPr>
        <p:spPr/>
        <p:txBody>
          <a:bodyPr/>
          <a:lstStyle/>
          <a:p>
            <a:fld id="{0BD1E4AD-7C3E-1942-9738-052155FA6AEF}" type="slidenum">
              <a:rPr lang="en-US" smtClean="0"/>
              <a:pPr/>
              <a:t>83</a:t>
            </a:fld>
            <a:endParaRPr lang="en-US" dirty="0"/>
          </a:p>
        </p:txBody>
      </p:sp>
    </p:spTree>
    <p:extLst>
      <p:ext uri="{BB962C8B-B14F-4D97-AF65-F5344CB8AC3E}">
        <p14:creationId xmlns:p14="http://schemas.microsoft.com/office/powerpoint/2010/main" val="3700780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7B879A2E-B6C4-AFC0-1ECF-30E5F6A61456}"/>
                  </a:ext>
                </a:extLst>
              </p:cNvPr>
              <p:cNvSpPr>
                <a:spLocks noGrp="1"/>
              </p:cNvSpPr>
              <p:nvPr>
                <p:ph type="title"/>
              </p:nvPr>
            </p:nvSpPr>
            <p:spPr/>
            <p:txBody>
              <a:bodyPr>
                <a:normAutofit/>
              </a:bodyPr>
              <a:lstStyle/>
              <a:p>
                <a:r>
                  <a:rPr lang="en-US" dirty="0"/>
                  <a:t>Lengthening a Test to Achieve a Desired </a:t>
                </a:r>
                <a14:m>
                  <m:oMath xmlns:m="http://schemas.openxmlformats.org/officeDocument/2006/math">
                    <m:r>
                      <a:rPr lang="en-US" b="0" i="1" smtClean="0">
                        <a:latin typeface="Cambria Math" panose="02040503050406030204" pitchFamily="18" charset="0"/>
                      </a:rPr>
                      <m:t>𝜔</m:t>
                    </m:r>
                  </m:oMath>
                </a14:m>
                <a:endParaRPr lang="en-US" dirty="0"/>
              </a:p>
            </p:txBody>
          </p:sp>
        </mc:Choice>
        <mc:Fallback>
          <p:sp>
            <p:nvSpPr>
              <p:cNvPr id="2" name="Title 1">
                <a:extLst>
                  <a:ext uri="{FF2B5EF4-FFF2-40B4-BE49-F238E27FC236}">
                    <a16:creationId xmlns:a16="http://schemas.microsoft.com/office/drawing/2014/main" id="{7B879A2E-B6C4-AFC0-1ECF-30E5F6A61456}"/>
                  </a:ext>
                </a:extLst>
              </p:cNvPr>
              <p:cNvSpPr>
                <a:spLocks noGrp="1" noRot="1" noChangeAspect="1" noMove="1" noResize="1" noEditPoints="1" noAdjustHandles="1" noChangeArrowheads="1" noChangeShapeType="1" noTextEdit="1"/>
              </p:cNvSpPr>
              <p:nvPr>
                <p:ph type="title"/>
              </p:nvPr>
            </p:nvSpPr>
            <p:spPr>
              <a:blipFill>
                <a:blip r:embed="rId2"/>
                <a:stretch>
                  <a:fillRect l="-2037" t="-25641" b="-39316"/>
                </a:stretch>
              </a:blipFill>
            </p:spPr>
            <p:txBody>
              <a:bodyPr/>
              <a:lstStyle/>
              <a:p>
                <a:r>
                  <a:rPr lang="nl-NL">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C03BF9-67BE-3973-CBBE-B4C0182703F2}"/>
                  </a:ext>
                </a:extLst>
              </p:cNvPr>
              <p:cNvSpPr>
                <a:spLocks noGrp="1"/>
              </p:cNvSpPr>
              <p:nvPr>
                <p:ph idx="1"/>
              </p:nvPr>
            </p:nvSpPr>
            <p:spPr/>
            <p:txBody>
              <a:bodyPr/>
              <a:lstStyle/>
              <a:p>
                <a:pPr marL="0" indent="0">
                  <a:buNone/>
                </a:pPr>
                <a:r>
                  <a:rPr lang="en-US" dirty="0"/>
                  <a:t>With parallel items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𝑝</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𝜆</m:t>
                    </m:r>
                  </m:oMath>
                </a14:m>
                <a:r>
                  <a:rPr lang="en-US" dirty="0"/>
                  <a:t> and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𝑝</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𝜃</m:t>
                        </m:r>
                      </m:e>
                      <m:sub>
                        <m:r>
                          <a:rPr lang="en-US" i="1">
                            <a:latin typeface="Cambria Math" panose="02040503050406030204" pitchFamily="18" charset="0"/>
                          </a:rPr>
                          <m:t>𝑞</m:t>
                        </m:r>
                      </m:sub>
                    </m:sSub>
                    <m:r>
                      <a:rPr lang="en-US" b="0" i="1" smtClean="0">
                        <a:latin typeface="Cambria Math" panose="02040503050406030204" pitchFamily="18" charset="0"/>
                      </a:rPr>
                      <m:t>=</m:t>
                    </m:r>
                    <m:r>
                      <a:rPr lang="en-US" b="0" i="1" smtClean="0">
                        <a:latin typeface="Cambria Math" panose="02040503050406030204" pitchFamily="18" charset="0"/>
                      </a:rPr>
                      <m:t>𝜃</m:t>
                    </m:r>
                    <m:r>
                      <a:rPr lang="en-US" i="1">
                        <a:latin typeface="Cambria Math" panose="02040503050406030204" pitchFamily="18" charset="0"/>
                      </a:rPr>
                      <m:t>,   ∀ </m:t>
                    </m:r>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𝑞</m:t>
                    </m:r>
                  </m:oMath>
                </a14:m>
                <a:r>
                  <a:rPr lang="en-US" dirty="0"/>
                  <a:t>), we can compute the number of items (</a:t>
                </a:r>
                <a14:m>
                  <m:oMath xmlns:m="http://schemas.openxmlformats.org/officeDocument/2006/math">
                    <m:r>
                      <a:rPr lang="en-US" b="0" i="1" smtClean="0">
                        <a:latin typeface="Cambria Math" panose="02040503050406030204" pitchFamily="18" charset="0"/>
                      </a:rPr>
                      <m:t>𝑟</m:t>
                    </m:r>
                  </m:oMath>
                </a14:m>
                <a:r>
                  <a:rPr lang="en-US" dirty="0"/>
                  <a:t>) that will give us a desired </a:t>
                </a:r>
                <a14:m>
                  <m:oMath xmlns:m="http://schemas.openxmlformats.org/officeDocument/2006/math">
                    <m:r>
                      <a:rPr lang="en-US" b="0" i="1" smtClean="0">
                        <a:latin typeface="Cambria Math" panose="02040503050406030204" pitchFamily="18" charset="0"/>
                      </a:rPr>
                      <m:t>𝜔</m:t>
                    </m:r>
                  </m:oMath>
                </a14:m>
                <a:r>
                  <a:rPr lang="en-US" dirty="0"/>
                  <a:t> because we know that for every item</a:t>
                </a:r>
              </a:p>
              <a:p>
                <a:pPr marL="0" indent="0" algn="ctr">
                  <a:buNone/>
                </a:pPr>
                <a14:m>
                  <m:oMath xmlns:m="http://schemas.openxmlformats.org/officeDocument/2006/math">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𝜆</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𝜃</m:t>
                        </m:r>
                      </m:den>
                    </m:f>
                  </m:oMath>
                </a14:m>
                <a:r>
                  <a:rPr lang="en-US" dirty="0"/>
                  <a:t>	and </a:t>
                </a:r>
                <a14:m>
                  <m:oMath xmlns:m="http://schemas.openxmlformats.org/officeDocument/2006/math">
                    <m:r>
                      <a:rPr lang="en-US" b="0" i="0" smtClean="0">
                        <a:latin typeface="Cambria Math" panose="02040503050406030204" pitchFamily="18" charset="0"/>
                      </a:rPr>
                      <m:t>1−</m:t>
                    </m:r>
                    <m:r>
                      <a:rPr lang="en-US" b="0" i="1" smtClean="0">
                        <a:latin typeface="Cambria Math" panose="02040503050406030204" pitchFamily="18" charset="0"/>
                      </a:rPr>
                      <m:t>𝜔</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𝜃</m:t>
                        </m:r>
                      </m:num>
                      <m:den>
                        <m:sSup>
                          <m:sSupPr>
                            <m:ctrlPr>
                              <a:rPr lang="en-US" i="1">
                                <a:latin typeface="Cambria Math" panose="02040503050406030204" pitchFamily="18" charset="0"/>
                              </a:rPr>
                            </m:ctrlPr>
                          </m:sSupPr>
                          <m:e>
                            <m:r>
                              <a:rPr lang="en-US" i="1">
                                <a:latin typeface="Cambria Math" panose="02040503050406030204" pitchFamily="18" charset="0"/>
                              </a:rPr>
                              <m:t>𝜆</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𝜃</m:t>
                        </m:r>
                      </m:den>
                    </m:f>
                  </m:oMath>
                </a14:m>
                <a:endParaRPr lang="en-US" dirty="0"/>
              </a:p>
              <a:p>
                <a:pPr marL="0" indent="0">
                  <a:buNone/>
                </a:pPr>
                <a:r>
                  <a:rPr lang="en-US" dirty="0"/>
                  <a:t>So for </a:t>
                </a:r>
                <a14:m>
                  <m:oMath xmlns:m="http://schemas.openxmlformats.org/officeDocument/2006/math">
                    <m:r>
                      <a:rPr lang="en-US" b="0" i="1" smtClean="0">
                        <a:latin typeface="Cambria Math" panose="02040503050406030204" pitchFamily="18" charset="0"/>
                      </a:rPr>
                      <m:t>𝑟</m:t>
                    </m:r>
                  </m:oMath>
                </a14:m>
                <a:r>
                  <a:rPr lang="en-US" dirty="0"/>
                  <a:t> times more items: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𝑟</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𝜆</m:t>
                              </m:r>
                              <m:r>
                                <a:rPr lang="en-US" b="0" i="1" smtClean="0">
                                  <a:latin typeface="Cambria Math" panose="02040503050406030204" pitchFamily="18" charset="0"/>
                                </a:rPr>
                                <m:t>)</m:t>
                              </m:r>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𝜆</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𝜃</m:t>
                          </m:r>
                        </m:den>
                      </m:f>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𝑟</m:t>
                          </m:r>
                          <m:r>
                            <a:rPr lang="en-US" b="0" i="1" smtClean="0">
                              <a:latin typeface="Cambria Math" panose="02040503050406030204" pitchFamily="18" charset="0"/>
                            </a:rPr>
                            <m:t>𝜔</m:t>
                          </m:r>
                        </m:num>
                        <m:den>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−1</m:t>
                              </m:r>
                            </m:e>
                          </m:d>
                          <m:r>
                            <a:rPr lang="en-US" b="0" i="1" smtClean="0">
                              <a:latin typeface="Cambria Math" panose="02040503050406030204" pitchFamily="18" charset="0"/>
                            </a:rPr>
                            <m:t>𝜔</m:t>
                          </m:r>
                        </m:den>
                      </m:f>
                    </m:oMath>
                  </m:oMathPara>
                </a14:m>
                <a:endParaRPr lang="en-US" dirty="0"/>
              </a:p>
              <a:p>
                <a:pPr marL="0" indent="0">
                  <a:buNone/>
                </a:pPr>
                <a:r>
                  <a:rPr lang="en-US" dirty="0"/>
                  <a:t>And to calculate </a:t>
                </a:r>
                <a14:m>
                  <m:oMath xmlns:m="http://schemas.openxmlformats.org/officeDocument/2006/math">
                    <m:r>
                      <a:rPr lang="en-US" b="0" i="1" smtClean="0">
                        <a:latin typeface="Cambria Math" panose="02040503050406030204" pitchFamily="18" charset="0"/>
                      </a:rPr>
                      <m:t>𝑟</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𝑟</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𝑟</m:t>
                                  </m:r>
                                </m:sub>
                              </m:sSub>
                              <m:r>
                                <a:rPr lang="en-US" b="0" i="1" smtClean="0">
                                  <a:latin typeface="Cambria Math" panose="02040503050406030204" pitchFamily="18" charset="0"/>
                                </a:rPr>
                                <m:t>)</m:t>
                              </m:r>
                            </m:den>
                          </m:f>
                        </m:num>
                        <m:den>
                          <m:f>
                            <m:fPr>
                              <m:type m:val="lin"/>
                              <m:ctrlPr>
                                <a:rPr lang="en-US" b="0" i="1" smtClean="0">
                                  <a:latin typeface="Cambria Math" panose="02040503050406030204" pitchFamily="18" charset="0"/>
                                </a:rPr>
                              </m:ctrlPr>
                            </m:fPr>
                            <m:num>
                              <m:r>
                                <a:rPr lang="en-US" b="0" i="1" smtClean="0">
                                  <a:latin typeface="Cambria Math" panose="02040503050406030204" pitchFamily="18" charset="0"/>
                                </a:rPr>
                                <m:t>𝜔</m:t>
                              </m:r>
                            </m:num>
                            <m:den>
                              <m:r>
                                <a:rPr lang="en-US" b="0" i="1" smtClean="0">
                                  <a:latin typeface="Cambria Math" panose="02040503050406030204" pitchFamily="18" charset="0"/>
                                </a:rPr>
                                <m:t>(1−</m:t>
                              </m:r>
                              <m:r>
                                <a:rPr lang="en-US" b="0" i="1" smtClean="0">
                                  <a:latin typeface="Cambria Math" panose="02040503050406030204" pitchFamily="18" charset="0"/>
                                </a:rPr>
                                <m:t>𝜔</m:t>
                              </m:r>
                              <m:r>
                                <a:rPr lang="en-US" b="0" i="1" smtClean="0">
                                  <a:latin typeface="Cambria Math" panose="02040503050406030204" pitchFamily="18" charset="0"/>
                                </a:rPr>
                                <m:t>)</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f>
                            <m:fPr>
                              <m:type m:val="lin"/>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𝑑𝑒𝑠𝑖𝑟𝑒𝑑</m:t>
                                  </m:r>
                                </m:sub>
                              </m:sSub>
                            </m:num>
                            <m:den>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𝑑𝑒𝑠𝑖𝑟𝑒𝑑</m:t>
                                  </m:r>
                                </m:sub>
                              </m:sSub>
                              <m:r>
                                <a:rPr lang="en-US" b="0" i="1" smtClean="0">
                                  <a:latin typeface="Cambria Math" panose="02040503050406030204" pitchFamily="18" charset="0"/>
                                </a:rPr>
                                <m:t>)</m:t>
                              </m:r>
                            </m:den>
                          </m:f>
                        </m:num>
                        <m:den>
                          <m:f>
                            <m:fPr>
                              <m:type m:val="lin"/>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𝑐𝑢𝑟𝑟𝑒𝑛𝑡</m:t>
                                  </m:r>
                                </m:sub>
                              </m:sSub>
                            </m:num>
                            <m:den>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𝜔</m:t>
                                  </m:r>
                                </m:e>
                                <m:sub>
                                  <m:r>
                                    <a:rPr lang="en-US" i="1">
                                      <a:latin typeface="Cambria Math" panose="02040503050406030204" pitchFamily="18" charset="0"/>
                                    </a:rPr>
                                    <m:t>𝑐𝑢𝑟𝑟𝑒𝑛𝑡</m:t>
                                  </m:r>
                                </m:sub>
                              </m:sSub>
                              <m:r>
                                <a:rPr lang="en-US" b="0" i="1" smtClean="0">
                                  <a:latin typeface="Cambria Math" panose="02040503050406030204" pitchFamily="18" charset="0"/>
                                </a:rPr>
                                <m:t>)</m:t>
                              </m:r>
                            </m:den>
                          </m:f>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2CC03BF9-67BE-3973-CBBE-B4C0182703F2}"/>
                  </a:ext>
                </a:extLst>
              </p:cNvPr>
              <p:cNvSpPr>
                <a:spLocks noGrp="1" noRot="1" noChangeAspect="1" noMove="1" noResize="1" noEditPoints="1" noAdjustHandles="1" noChangeArrowheads="1" noChangeShapeType="1" noTextEdit="1"/>
              </p:cNvSpPr>
              <p:nvPr>
                <p:ph idx="1"/>
              </p:nvPr>
            </p:nvSpPr>
            <p:spPr>
              <a:blipFill>
                <a:blip r:embed="rId3"/>
                <a:stretch>
                  <a:fillRect l="-1075" t="-1235" r="-1075" b="-1160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92456EA6-448E-B91D-B119-0A9646502658}"/>
              </a:ext>
            </a:extLst>
          </p:cNvPr>
          <p:cNvSpPr>
            <a:spLocks noGrp="1"/>
          </p:cNvSpPr>
          <p:nvPr>
            <p:ph type="sldNum" sz="quarter" idx="12"/>
          </p:nvPr>
        </p:nvSpPr>
        <p:spPr/>
        <p:txBody>
          <a:bodyPr/>
          <a:lstStyle/>
          <a:p>
            <a:fld id="{0BD1E4AD-7C3E-1942-9738-052155FA6AEF}" type="slidenum">
              <a:rPr lang="en-US" smtClean="0"/>
              <a:pPr/>
              <a:t>84</a:t>
            </a:fld>
            <a:endParaRPr lang="en-US" dirty="0"/>
          </a:p>
        </p:txBody>
      </p:sp>
      <p:sp>
        <p:nvSpPr>
          <p:cNvPr id="9" name="TextBox 8">
            <a:extLst>
              <a:ext uri="{FF2B5EF4-FFF2-40B4-BE49-F238E27FC236}">
                <a16:creationId xmlns:a16="http://schemas.microsoft.com/office/drawing/2014/main" id="{2FCE8940-4A02-0D75-BBF7-EBCBB7D27785}"/>
              </a:ext>
            </a:extLst>
          </p:cNvPr>
          <p:cNvSpPr txBox="1"/>
          <p:nvPr/>
        </p:nvSpPr>
        <p:spPr>
          <a:xfrm>
            <a:off x="8960560" y="6123543"/>
            <a:ext cx="3277820" cy="369332"/>
          </a:xfrm>
          <a:prstGeom prst="rect">
            <a:avLst/>
          </a:prstGeom>
          <a:noFill/>
        </p:spPr>
        <p:txBody>
          <a:bodyPr wrap="none" rtlCol="0">
            <a:spAutoFit/>
          </a:bodyPr>
          <a:lstStyle/>
          <a:p>
            <a:r>
              <a:rPr lang="en-US" dirty="0">
                <a:latin typeface="CMU Serif Roman" panose="02000603000000000000" pitchFamily="2" charset="0"/>
                <a:ea typeface="CMU Serif Roman" panose="02000603000000000000" pitchFamily="2" charset="0"/>
                <a:cs typeface="CMU Serif Roman" panose="02000603000000000000" pitchFamily="2" charset="0"/>
              </a:rPr>
              <a:t>See Spearman, 1910 for details</a:t>
            </a:r>
          </a:p>
        </p:txBody>
      </p:sp>
    </p:spTree>
    <p:extLst>
      <p:ext uri="{BB962C8B-B14F-4D97-AF65-F5344CB8AC3E}">
        <p14:creationId xmlns:p14="http://schemas.microsoft.com/office/powerpoint/2010/main" val="164176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F283-090C-9996-ECF9-1D406883AA0A}"/>
              </a:ext>
            </a:extLst>
          </p:cNvPr>
          <p:cNvSpPr>
            <a:spLocks noGrp="1"/>
          </p:cNvSpPr>
          <p:nvPr>
            <p:ph type="title"/>
          </p:nvPr>
        </p:nvSpPr>
        <p:spPr/>
        <p:txBody>
          <a:bodyPr>
            <a:normAutofit/>
          </a:bodyPr>
          <a:lstStyle/>
          <a:p>
            <a:r>
              <a:rPr lang="en-US" dirty="0"/>
              <a:t>Next</a:t>
            </a:r>
          </a:p>
        </p:txBody>
      </p:sp>
      <p:sp>
        <p:nvSpPr>
          <p:cNvPr id="3" name="Content Placeholder 2">
            <a:extLst>
              <a:ext uri="{FF2B5EF4-FFF2-40B4-BE49-F238E27FC236}">
                <a16:creationId xmlns:a16="http://schemas.microsoft.com/office/drawing/2014/main" id="{15BA0DD4-CDE5-AAE7-FCEA-93CCECC0B794}"/>
              </a:ext>
            </a:extLst>
          </p:cNvPr>
          <p:cNvSpPr>
            <a:spLocks noGrp="1"/>
          </p:cNvSpPr>
          <p:nvPr>
            <p:ph idx="1"/>
          </p:nvPr>
        </p:nvSpPr>
        <p:spPr/>
        <p:txBody>
          <a:bodyPr/>
          <a:lstStyle/>
          <a:p>
            <a:pPr marL="0" indent="0">
              <a:buNone/>
            </a:pPr>
            <a:r>
              <a:rPr lang="en-US" dirty="0"/>
              <a:t>Item Response Theory</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84868A0C-DF0C-C880-A376-6B21EE472106}"/>
              </a:ext>
            </a:extLst>
          </p:cNvPr>
          <p:cNvSpPr>
            <a:spLocks noGrp="1"/>
          </p:cNvSpPr>
          <p:nvPr>
            <p:ph type="sldNum" sz="quarter" idx="12"/>
          </p:nvPr>
        </p:nvSpPr>
        <p:spPr/>
        <p:txBody>
          <a:bodyPr/>
          <a:lstStyle/>
          <a:p>
            <a:fld id="{0BD1E4AD-7C3E-1942-9738-052155FA6AEF}" type="slidenum">
              <a:rPr lang="en-US" smtClean="0"/>
              <a:pPr/>
              <a:t>85</a:t>
            </a:fld>
            <a:endParaRPr lang="en-US" dirty="0"/>
          </a:p>
        </p:txBody>
      </p:sp>
      <p:pic>
        <p:nvPicPr>
          <p:cNvPr id="7" name="Picture 6">
            <a:extLst>
              <a:ext uri="{FF2B5EF4-FFF2-40B4-BE49-F238E27FC236}">
                <a16:creationId xmlns:a16="http://schemas.microsoft.com/office/drawing/2014/main" id="{8D39A9EB-D7D7-BDD5-04AA-791AF4D8AC9E}"/>
              </a:ext>
            </a:extLst>
          </p:cNvPr>
          <p:cNvPicPr>
            <a:picLocks noChangeAspect="1"/>
          </p:cNvPicPr>
          <p:nvPr/>
        </p:nvPicPr>
        <p:blipFill rotWithShape="1">
          <a:blip r:embed="rId2"/>
          <a:srcRect t="7114" r="5705" b="6111"/>
          <a:stretch/>
        </p:blipFill>
        <p:spPr>
          <a:xfrm>
            <a:off x="2427122" y="1981200"/>
            <a:ext cx="7293085" cy="4143703"/>
          </a:xfrm>
          <a:prstGeom prst="rect">
            <a:avLst/>
          </a:prstGeom>
        </p:spPr>
      </p:pic>
    </p:spTree>
    <p:extLst>
      <p:ext uri="{BB962C8B-B14F-4D97-AF65-F5344CB8AC3E}">
        <p14:creationId xmlns:p14="http://schemas.microsoft.com/office/powerpoint/2010/main" val="3995951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CCB319-4E1D-72E0-F4B0-1B7D21015169}"/>
              </a:ext>
            </a:extLst>
          </p:cNvPr>
          <p:cNvSpPr>
            <a:spLocks noGrp="1"/>
          </p:cNvSpPr>
          <p:nvPr>
            <p:ph type="title"/>
          </p:nvPr>
        </p:nvSpPr>
        <p:spPr/>
        <p:txBody>
          <a:bodyPr/>
          <a:lstStyle/>
          <a:p>
            <a:r>
              <a:rPr lang="nl-NL" dirty="0" err="1"/>
              <a:t>Grading</a:t>
            </a:r>
            <a:endParaRPr lang="nl-NL" dirty="0"/>
          </a:p>
        </p:txBody>
      </p:sp>
      <p:pic>
        <p:nvPicPr>
          <p:cNvPr id="6" name="Tijdelijke aanduiding voor inhoud 5">
            <a:extLst>
              <a:ext uri="{FF2B5EF4-FFF2-40B4-BE49-F238E27FC236}">
                <a16:creationId xmlns:a16="http://schemas.microsoft.com/office/drawing/2014/main" id="{CF2FDDED-4B1B-15A5-4F36-755F657B4A94}"/>
              </a:ext>
            </a:extLst>
          </p:cNvPr>
          <p:cNvPicPr>
            <a:picLocks noGrp="1" noChangeAspect="1"/>
          </p:cNvPicPr>
          <p:nvPr>
            <p:ph idx="1"/>
          </p:nvPr>
        </p:nvPicPr>
        <p:blipFill>
          <a:blip r:embed="rId2"/>
          <a:stretch>
            <a:fillRect/>
          </a:stretch>
        </p:blipFill>
        <p:spPr>
          <a:xfrm>
            <a:off x="661994" y="956402"/>
            <a:ext cx="7664426" cy="5486224"/>
          </a:xfrm>
        </p:spPr>
      </p:pic>
      <p:sp>
        <p:nvSpPr>
          <p:cNvPr id="4" name="Tijdelijke aanduiding voor dianummer 3">
            <a:extLst>
              <a:ext uri="{FF2B5EF4-FFF2-40B4-BE49-F238E27FC236}">
                <a16:creationId xmlns:a16="http://schemas.microsoft.com/office/drawing/2014/main" id="{5B5F8CFA-9D3A-A352-9A3C-768C78A1AF86}"/>
              </a:ext>
            </a:extLst>
          </p:cNvPr>
          <p:cNvSpPr>
            <a:spLocks noGrp="1"/>
          </p:cNvSpPr>
          <p:nvPr>
            <p:ph type="sldNum" sz="quarter" idx="12"/>
          </p:nvPr>
        </p:nvSpPr>
        <p:spPr/>
        <p:txBody>
          <a:bodyPr/>
          <a:lstStyle/>
          <a:p>
            <a:fld id="{0BD1E4AD-7C3E-1942-9738-052155FA6AEF}" type="slidenum">
              <a:rPr lang="en-US" smtClean="0"/>
              <a:pPr/>
              <a:t>9</a:t>
            </a:fld>
            <a:endParaRPr lang="en-US" dirty="0"/>
          </a:p>
        </p:txBody>
      </p:sp>
    </p:spTree>
    <p:extLst>
      <p:ext uri="{BB962C8B-B14F-4D97-AF65-F5344CB8AC3E}">
        <p14:creationId xmlns:p14="http://schemas.microsoft.com/office/powerpoint/2010/main" val="5793841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8681</TotalTime>
  <Words>5548</Words>
  <Application>Microsoft Office PowerPoint</Application>
  <PresentationFormat>Breedbeeld</PresentationFormat>
  <Paragraphs>770</Paragraphs>
  <Slides>85</Slides>
  <Notes>2</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85</vt:i4>
      </vt:variant>
    </vt:vector>
  </HeadingPairs>
  <TitlesOfParts>
    <vt:vector size="92" baseType="lpstr">
      <vt:lpstr>Aptos</vt:lpstr>
      <vt:lpstr>Arial</vt:lpstr>
      <vt:lpstr>Cambria Math</vt:lpstr>
      <vt:lpstr>CMU Serif Roman</vt:lpstr>
      <vt:lpstr>Minion Pro</vt:lpstr>
      <vt:lpstr>Segoe UI</vt:lpstr>
      <vt:lpstr>Office Theme</vt:lpstr>
      <vt:lpstr>Psychometrics and Structural Equation Modeling</vt:lpstr>
      <vt:lpstr>Lecture overview</vt:lpstr>
      <vt:lpstr>Course Organization</vt:lpstr>
      <vt:lpstr>Lecturers</vt:lpstr>
      <vt:lpstr>Team</vt:lpstr>
      <vt:lpstr>Course Content</vt:lpstr>
      <vt:lpstr>Course info (is on Brightspace)</vt:lpstr>
      <vt:lpstr>Course Structure</vt:lpstr>
      <vt:lpstr>Grading</vt:lpstr>
      <vt:lpstr>Resits</vt:lpstr>
      <vt:lpstr>Readings and Exercises</vt:lpstr>
      <vt:lpstr>Psychometrics and Structural Equation Modeling</vt:lpstr>
      <vt:lpstr>A (Brief) History of Measurement</vt:lpstr>
      <vt:lpstr>(Brief) History of Measurement</vt:lpstr>
      <vt:lpstr>PowerPoint-presentatie</vt:lpstr>
      <vt:lpstr>PowerPoint-presentatie</vt:lpstr>
      <vt:lpstr>(Brief) History of Measurement</vt:lpstr>
      <vt:lpstr>(Brief) History of Measurement</vt:lpstr>
      <vt:lpstr>(Brief) History of Measurement</vt:lpstr>
      <vt:lpstr>Properties of Tests</vt:lpstr>
      <vt:lpstr>How Tall Are You?</vt:lpstr>
      <vt:lpstr>How Tall Are You?</vt:lpstr>
      <vt:lpstr>Considerations when Constructing a Test</vt:lpstr>
      <vt:lpstr>Considerations when Constructing a Test</vt:lpstr>
      <vt:lpstr>Considerations when Constructing a Test</vt:lpstr>
      <vt:lpstr>Reliability and validity</vt:lpstr>
      <vt:lpstr>Notation</vt:lpstr>
      <vt:lpstr>Classical Test Theory</vt:lpstr>
      <vt:lpstr>Classical Test Theory</vt:lpstr>
      <vt:lpstr>Classical Test Theory: Graphical Representation</vt:lpstr>
      <vt:lpstr>Classical Test Theory: Assumptions</vt:lpstr>
      <vt:lpstr>Classical Test Theory: Assumptions</vt:lpstr>
      <vt:lpstr>Classical Test Theory: Single-Item Test Reliability</vt:lpstr>
      <vt:lpstr>Classical Test Theory: Single-Item Test</vt:lpstr>
      <vt:lpstr>Classical Test Theory: Multiple-Item Test</vt:lpstr>
      <vt:lpstr>Classical Test Theory: Multiple-Item Test</vt:lpstr>
      <vt:lpstr>Classical Test Theory: Multiple-Item Test</vt:lpstr>
      <vt:lpstr>Classical Test Theory: Sum Scores</vt:lpstr>
      <vt:lpstr>Reliability</vt:lpstr>
      <vt:lpstr>Cronbach’s Alpha</vt:lpstr>
      <vt:lpstr>Cronbach’s Alpha</vt:lpstr>
      <vt:lpstr>Item-level analysis</vt:lpstr>
      <vt:lpstr>How Tall Are You?</vt:lpstr>
      <vt:lpstr>How Tall Are You?</vt:lpstr>
      <vt:lpstr>Some notes on reliability</vt:lpstr>
      <vt:lpstr>Some notes on reliability</vt:lpstr>
      <vt:lpstr>An Updated View of CTT</vt:lpstr>
      <vt:lpstr>Coarse Categorization</vt:lpstr>
      <vt:lpstr>Coarse Categorization</vt:lpstr>
      <vt:lpstr>Coarse Categorization</vt:lpstr>
      <vt:lpstr>Coarse Categorization</vt:lpstr>
      <vt:lpstr>PCA and Factor Analysis</vt:lpstr>
      <vt:lpstr>Aim: Uncovering Dimensionality</vt:lpstr>
      <vt:lpstr>Principal Components Analysis</vt:lpstr>
      <vt:lpstr>Principal Components Analysis</vt:lpstr>
      <vt:lpstr>Principal Components Analysis</vt:lpstr>
      <vt:lpstr>Dilemma of PCA</vt:lpstr>
      <vt:lpstr>Enumeration</vt:lpstr>
      <vt:lpstr>Enumeration</vt:lpstr>
      <vt:lpstr>Enumeration</vt:lpstr>
      <vt:lpstr>Enumeration</vt:lpstr>
      <vt:lpstr>Enumeration: Summary</vt:lpstr>
      <vt:lpstr>Model-Free versus Model-based</vt:lpstr>
      <vt:lpstr>Factor Analysis</vt:lpstr>
      <vt:lpstr>The History of Factor Analysis</vt:lpstr>
      <vt:lpstr>The History of Factor Analysis</vt:lpstr>
      <vt:lpstr>Latent Variables in Factor Analysis</vt:lpstr>
      <vt:lpstr>The Factor Analytic Model</vt:lpstr>
      <vt:lpstr>The Factor Analytic Model: Path Model</vt:lpstr>
      <vt:lpstr>Exploratory Factor Analysis</vt:lpstr>
      <vt:lpstr>Exploratory Factor Analysis</vt:lpstr>
      <vt:lpstr>Fit Measures in Factor Analysis</vt:lpstr>
      <vt:lpstr>Exploratory Factor Analysis</vt:lpstr>
      <vt:lpstr>Confirmatory Factor Analysis</vt:lpstr>
      <vt:lpstr>Confirmatory Factor Analysis</vt:lpstr>
      <vt:lpstr>Confirmatory Factor Analysis</vt:lpstr>
      <vt:lpstr>Confirmatory Factor Analysis</vt:lpstr>
      <vt:lpstr>Factor-based Classical Test Theory</vt:lpstr>
      <vt:lpstr>Classical Test Theory as Factor Analysis</vt:lpstr>
      <vt:lpstr>Classical Test Theory as Factor Analysis</vt:lpstr>
      <vt:lpstr>Reliability in Factor Analysis</vt:lpstr>
      <vt:lpstr>Types of Reliability Models</vt:lpstr>
      <vt:lpstr>Reliability and Test Lengthening</vt:lpstr>
      <vt:lpstr>Lengthening a Test to Achieve a Desired ω</vt:lpstr>
      <vt:lpstr>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Psychometrics and Structural Equation Modeling</dc:title>
  <dc:creator>Ethan McCormick</dc:creator>
  <cp:lastModifiedBy>Fokkema, M. (Marjolein)</cp:lastModifiedBy>
  <cp:revision>62</cp:revision>
  <cp:lastPrinted>2024-07-05T15:12:48Z</cp:lastPrinted>
  <dcterms:created xsi:type="dcterms:W3CDTF">2024-07-03T01:08:32Z</dcterms:created>
  <dcterms:modified xsi:type="dcterms:W3CDTF">2024-09-04T10:42:55Z</dcterms:modified>
</cp:coreProperties>
</file>